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4" r:id="rId4"/>
    <p:sldId id="265" r:id="rId5"/>
    <p:sldId id="263" r:id="rId6"/>
    <p:sldId id="266" r:id="rId7"/>
    <p:sldId id="268"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1D7C9B1C-DA92-4537-B451-FB4CB7FC6DC3}" type="datetimeFigureOut">
              <a:rPr lang="en-US" smtClean="0"/>
              <a:t>10/1/2024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2504143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1D7C9B1C-DA92-4537-B451-FB4CB7FC6DC3}" type="datetimeFigureOut">
              <a:rPr lang="en-US" smtClean="0"/>
              <a:t>10/1/2024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266163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1D7C9B1C-DA92-4537-B451-FB4CB7FC6DC3}" type="datetimeFigureOut">
              <a:rPr lang="en-US" smtClean="0"/>
              <a:t>10/1/2024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1681514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1D7C9B1C-DA92-4537-B451-FB4CB7FC6DC3}" type="datetimeFigureOut">
              <a:rPr lang="en-US" smtClean="0"/>
              <a:t>10/1/2024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359027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D7C9B1C-DA92-4537-B451-FB4CB7FC6DC3}" type="datetimeFigureOut">
              <a:rPr lang="en-US" smtClean="0"/>
              <a:t>10/1/2024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2208534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1D7C9B1C-DA92-4537-B451-FB4CB7FC6DC3}" type="datetimeFigureOut">
              <a:rPr lang="en-US" smtClean="0"/>
              <a:t>10/1/2024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129705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1D7C9B1C-DA92-4537-B451-FB4CB7FC6DC3}" type="datetimeFigureOut">
              <a:rPr lang="en-US" smtClean="0"/>
              <a:t>10/1/2024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731034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1D7C9B1C-DA92-4537-B451-FB4CB7FC6DC3}" type="datetimeFigureOut">
              <a:rPr lang="en-US" smtClean="0"/>
              <a:t>10/1/2024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3375354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D7C9B1C-DA92-4537-B451-FB4CB7FC6DC3}" type="datetimeFigureOut">
              <a:rPr lang="en-US" smtClean="0"/>
              <a:t>10/1/2024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652067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D7C9B1C-DA92-4537-B451-FB4CB7FC6DC3}" type="datetimeFigureOut">
              <a:rPr lang="en-US" smtClean="0"/>
              <a:t>10/1/2024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1271867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D7C9B1C-DA92-4537-B451-FB4CB7FC6DC3}" type="datetimeFigureOut">
              <a:rPr lang="en-US" smtClean="0"/>
              <a:t>10/1/2024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3798662-012E-4D67-8607-CE3869BC2296}" type="slidenum">
              <a:rPr lang="en-US" smtClean="0"/>
              <a:t>‹Nº›</a:t>
            </a:fld>
            <a:endParaRPr lang="en-US"/>
          </a:p>
        </p:txBody>
      </p:sp>
    </p:spTree>
    <p:extLst>
      <p:ext uri="{BB962C8B-B14F-4D97-AF65-F5344CB8AC3E}">
        <p14:creationId xmlns:p14="http://schemas.microsoft.com/office/powerpoint/2010/main" val="1191508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C9B1C-DA92-4537-B451-FB4CB7FC6DC3}" type="datetimeFigureOut">
              <a:rPr lang="en-US" smtClean="0"/>
              <a:t>10/1/2024</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798662-012E-4D67-8607-CE3869BC2296}" type="slidenum">
              <a:rPr lang="en-US" smtClean="0"/>
              <a:t>‹Nº›</a:t>
            </a:fld>
            <a:endParaRPr lang="en-US"/>
          </a:p>
        </p:txBody>
      </p:sp>
    </p:spTree>
    <p:extLst>
      <p:ext uri="{BB962C8B-B14F-4D97-AF65-F5344CB8AC3E}">
        <p14:creationId xmlns:p14="http://schemas.microsoft.com/office/powerpoint/2010/main" val="883420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293"/>
            <a:ext cx="6781800" cy="6858000"/>
          </a:xfrm>
          <a:prstGeom prst="rect">
            <a:avLst/>
          </a:prstGeom>
        </p:spPr>
      </p:pic>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1666" y="1870303"/>
            <a:ext cx="1454360" cy="2917431"/>
          </a:xfrm>
          <a:prstGeom prst="rect">
            <a:avLst/>
          </a:prstGeom>
        </p:spPr>
      </p:pic>
      <p:pic>
        <p:nvPicPr>
          <p:cNvPr id="3" name="Imagen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3976" y="1969247"/>
            <a:ext cx="1478906" cy="2929664"/>
          </a:xfrm>
          <a:prstGeom prst="rect">
            <a:avLst/>
          </a:prstGeom>
        </p:spPr>
      </p:pic>
      <p:pic>
        <p:nvPicPr>
          <p:cNvPr id="6" name="Imagen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81800" y="136336"/>
            <a:ext cx="5468538" cy="1508913"/>
          </a:xfrm>
          <a:prstGeom prst="rect">
            <a:avLst/>
          </a:prstGeom>
        </p:spPr>
      </p:pic>
      <p:pic>
        <p:nvPicPr>
          <p:cNvPr id="1028" name="Picture 4" descr="Vista previa de image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86587" y="6461300"/>
            <a:ext cx="5000625" cy="352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128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8960" y="107908"/>
            <a:ext cx="1497724" cy="1514553"/>
          </a:xfrm>
          <a:prstGeom prst="rect">
            <a:avLst/>
          </a:prstGeom>
        </p:spPr>
      </p:pic>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0" y="4835495"/>
            <a:ext cx="921774" cy="1849070"/>
          </a:xfrm>
          <a:prstGeom prst="rect">
            <a:avLst/>
          </a:prstGeom>
        </p:spPr>
      </p:pic>
      <p:pic>
        <p:nvPicPr>
          <p:cNvPr id="3" name="Imagen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35829" y="4776952"/>
            <a:ext cx="1050521" cy="2081048"/>
          </a:xfrm>
          <a:prstGeom prst="rect">
            <a:avLst/>
          </a:prstGeom>
        </p:spPr>
      </p:pic>
      <p:pic>
        <p:nvPicPr>
          <p:cNvPr id="6" name="Imagen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12074" y="107908"/>
            <a:ext cx="3579925" cy="987795"/>
          </a:xfrm>
          <a:prstGeom prst="rect">
            <a:avLst/>
          </a:prstGeom>
        </p:spPr>
      </p:pic>
      <p:pic>
        <p:nvPicPr>
          <p:cNvPr id="7" name="Picture 4" descr="Vista previa de image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1449" y="6414005"/>
            <a:ext cx="5000625" cy="35242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xmlns="" id="{56A11C9F-25E2-8943-CB05-46E2BC19E4CE}"/>
              </a:ext>
            </a:extLst>
          </p:cNvPr>
          <p:cNvSpPr txBox="1"/>
          <p:nvPr/>
        </p:nvSpPr>
        <p:spPr>
          <a:xfrm>
            <a:off x="2359742" y="383458"/>
            <a:ext cx="6252332" cy="830997"/>
          </a:xfrm>
          <a:prstGeom prst="rect">
            <a:avLst/>
          </a:prstGeom>
          <a:noFill/>
        </p:spPr>
        <p:txBody>
          <a:bodyPr wrap="square" rtlCol="0">
            <a:spAutoFit/>
          </a:bodyPr>
          <a:lstStyle/>
          <a:p>
            <a:pPr algn="ctr"/>
            <a:r>
              <a:rPr lang="es-ES" sz="2400" b="1" dirty="0">
                <a:solidFill>
                  <a:schemeClr val="tx2"/>
                </a:solidFill>
                <a:latin typeface="Aptos" panose="020B0004020202020204" pitchFamily="34" charset="0"/>
              </a:rPr>
              <a:t>IDENTITY AND PEER RELATIONSHIP: </a:t>
            </a:r>
          </a:p>
          <a:p>
            <a:pPr algn="ctr"/>
            <a:r>
              <a:rPr lang="es-ES" sz="2400" b="1" dirty="0">
                <a:solidFill>
                  <a:schemeClr val="tx2"/>
                </a:solidFill>
                <a:latin typeface="Aptos" panose="020B0004020202020204" pitchFamily="34" charset="0"/>
              </a:rPr>
              <a:t>A  GROUP TEEN EXPERIENCE</a:t>
            </a:r>
          </a:p>
        </p:txBody>
      </p:sp>
      <p:sp>
        <p:nvSpPr>
          <p:cNvPr id="9" name="CuadroTexto 8">
            <a:extLst>
              <a:ext uri="{FF2B5EF4-FFF2-40B4-BE49-F238E27FC236}">
                <a16:creationId xmlns:a16="http://schemas.microsoft.com/office/drawing/2014/main" xmlns="" id="{11789C43-AF5D-8823-C414-16CEDED2DD2F}"/>
              </a:ext>
            </a:extLst>
          </p:cNvPr>
          <p:cNvSpPr txBox="1"/>
          <p:nvPr/>
        </p:nvSpPr>
        <p:spPr>
          <a:xfrm>
            <a:off x="1836684" y="2020529"/>
            <a:ext cx="8339703" cy="3139321"/>
          </a:xfrm>
          <a:prstGeom prst="rect">
            <a:avLst/>
          </a:prstGeom>
          <a:noFill/>
        </p:spPr>
        <p:txBody>
          <a:bodyPr wrap="square" rtlCol="0">
            <a:spAutoFit/>
          </a:bodyPr>
          <a:lstStyle/>
          <a:p>
            <a:pPr marL="285750" indent="-285750">
              <a:buFont typeface="Arial" panose="020B0604020202020204" pitchFamily="34" charset="0"/>
              <a:buChar char="•"/>
            </a:pPr>
            <a:endParaRPr lang="en-US" dirty="0">
              <a:latin typeface="Aptos" panose="020B0004020202020204" pitchFamily="34" charset="0"/>
            </a:endParaRPr>
          </a:p>
          <a:p>
            <a:pPr marL="285750" indent="-285750">
              <a:buFont typeface="Arial" panose="020B0604020202020204" pitchFamily="34" charset="0"/>
              <a:buChar char="•"/>
            </a:pPr>
            <a:r>
              <a:rPr lang="en-US" dirty="0">
                <a:latin typeface="Aptos" panose="020B0004020202020204" pitchFamily="34" charset="0"/>
              </a:rPr>
              <a:t>This Teen Experience are emotional health </a:t>
            </a:r>
            <a:r>
              <a:rPr lang="en-US" dirty="0" err="1">
                <a:latin typeface="Aptos" panose="020B0004020202020204" pitchFamily="34" charset="0"/>
              </a:rPr>
              <a:t>worskshop</a:t>
            </a:r>
            <a:r>
              <a:rPr lang="en-US" dirty="0">
                <a:latin typeface="Aptos" panose="020B0004020202020204" pitchFamily="34" charset="0"/>
              </a:rPr>
              <a:t> focusing on teenagers between 14 and 18.</a:t>
            </a:r>
          </a:p>
          <a:p>
            <a:endParaRPr lang="en-US" dirty="0">
              <a:latin typeface="Aptos" panose="020B0004020202020204" pitchFamily="34" charset="0"/>
            </a:endParaRPr>
          </a:p>
          <a:p>
            <a:pPr marL="285750" indent="-285750">
              <a:buFont typeface="Arial" panose="020B0604020202020204" pitchFamily="34" charset="0"/>
              <a:buChar char="•"/>
            </a:pPr>
            <a:r>
              <a:rPr lang="en-US" dirty="0">
                <a:latin typeface="Aptos" panose="020B0004020202020204" pitchFamily="34" charset="0"/>
              </a:rPr>
              <a:t>A High School´s Headmasters Team wants to get some kind of action that helps the emotional health of the students and reduce anxiety levels. This kind of ideas became popular after lockdown COVID 19. This High School has a safety feminist space where this idea grew up.</a:t>
            </a:r>
          </a:p>
          <a:p>
            <a:pPr marL="285750" indent="-285750">
              <a:buFont typeface="Arial" panose="020B0604020202020204" pitchFamily="34" charset="0"/>
              <a:buChar char="•"/>
            </a:pPr>
            <a:endParaRPr lang="en-US" dirty="0">
              <a:latin typeface="Aptos" panose="020B0004020202020204" pitchFamily="34" charset="0"/>
            </a:endParaRPr>
          </a:p>
          <a:p>
            <a:pPr marL="285750" indent="-285750">
              <a:buFont typeface="Arial" panose="020B0604020202020204" pitchFamily="34" charset="0"/>
              <a:buChar char="•"/>
            </a:pPr>
            <a:r>
              <a:rPr lang="en-US" dirty="0">
                <a:latin typeface="Aptos" panose="020B0004020202020204" pitchFamily="34" charset="0"/>
              </a:rPr>
              <a:t>The most important factors for developing a healthy emotional care are positive/confident/sensitive identity and good peer relationships.</a:t>
            </a:r>
          </a:p>
        </p:txBody>
      </p:sp>
    </p:spTree>
    <p:extLst>
      <p:ext uri="{BB962C8B-B14F-4D97-AF65-F5344CB8AC3E}">
        <p14:creationId xmlns:p14="http://schemas.microsoft.com/office/powerpoint/2010/main" val="1295714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8960" y="107908"/>
            <a:ext cx="1497724" cy="1514553"/>
          </a:xfrm>
          <a:prstGeom prst="rect">
            <a:avLst/>
          </a:prstGeom>
        </p:spPr>
      </p:pic>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0" y="4835495"/>
            <a:ext cx="921774" cy="1849070"/>
          </a:xfrm>
          <a:prstGeom prst="rect">
            <a:avLst/>
          </a:prstGeom>
        </p:spPr>
      </p:pic>
      <p:pic>
        <p:nvPicPr>
          <p:cNvPr id="3" name="Imagen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35829" y="4776952"/>
            <a:ext cx="1050521" cy="2081048"/>
          </a:xfrm>
          <a:prstGeom prst="rect">
            <a:avLst/>
          </a:prstGeom>
        </p:spPr>
      </p:pic>
      <p:pic>
        <p:nvPicPr>
          <p:cNvPr id="6" name="Imagen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12074" y="107908"/>
            <a:ext cx="3579925" cy="987795"/>
          </a:xfrm>
          <a:prstGeom prst="rect">
            <a:avLst/>
          </a:prstGeom>
        </p:spPr>
      </p:pic>
      <p:pic>
        <p:nvPicPr>
          <p:cNvPr id="7" name="Picture 4" descr="Vista previa de image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1449" y="6414005"/>
            <a:ext cx="5000625" cy="35242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xmlns="" id="{56A11C9F-25E2-8943-CB05-46E2BC19E4CE}"/>
              </a:ext>
            </a:extLst>
          </p:cNvPr>
          <p:cNvSpPr txBox="1"/>
          <p:nvPr/>
        </p:nvSpPr>
        <p:spPr>
          <a:xfrm>
            <a:off x="2359742" y="383458"/>
            <a:ext cx="6252332" cy="830997"/>
          </a:xfrm>
          <a:prstGeom prst="rect">
            <a:avLst/>
          </a:prstGeom>
          <a:noFill/>
        </p:spPr>
        <p:txBody>
          <a:bodyPr wrap="square" rtlCol="0">
            <a:spAutoFit/>
          </a:bodyPr>
          <a:lstStyle/>
          <a:p>
            <a:pPr algn="ctr"/>
            <a:r>
              <a:rPr lang="es-ES" sz="2400" b="1" dirty="0">
                <a:solidFill>
                  <a:schemeClr val="tx2"/>
                </a:solidFill>
                <a:latin typeface="Aptos" panose="020B0004020202020204" pitchFamily="34" charset="0"/>
              </a:rPr>
              <a:t>IDENTITY AND PEER RELATIONSHIP: </a:t>
            </a:r>
          </a:p>
          <a:p>
            <a:pPr algn="ctr"/>
            <a:r>
              <a:rPr lang="es-ES" sz="2400" b="1" dirty="0">
                <a:solidFill>
                  <a:schemeClr val="tx2"/>
                </a:solidFill>
                <a:latin typeface="Aptos" panose="020B0004020202020204" pitchFamily="34" charset="0"/>
              </a:rPr>
              <a:t>A  GROUP TEEN EXPERIENCE</a:t>
            </a:r>
          </a:p>
        </p:txBody>
      </p:sp>
      <p:sp>
        <p:nvSpPr>
          <p:cNvPr id="8" name="CuadroTexto 7">
            <a:extLst>
              <a:ext uri="{FF2B5EF4-FFF2-40B4-BE49-F238E27FC236}">
                <a16:creationId xmlns:a16="http://schemas.microsoft.com/office/drawing/2014/main" xmlns="" id="{6CCED218-9720-7BA9-4F83-F40A9A1CE65E}"/>
              </a:ext>
            </a:extLst>
          </p:cNvPr>
          <p:cNvSpPr txBox="1"/>
          <p:nvPr/>
        </p:nvSpPr>
        <p:spPr>
          <a:xfrm>
            <a:off x="1836684" y="1246475"/>
            <a:ext cx="8347587" cy="5016758"/>
          </a:xfrm>
          <a:prstGeom prst="rect">
            <a:avLst/>
          </a:prstGeom>
          <a:noFill/>
        </p:spPr>
        <p:txBody>
          <a:bodyPr wrap="square" rtlCol="0">
            <a:spAutoFit/>
          </a:bodyPr>
          <a:lstStyle/>
          <a:p>
            <a:pPr algn="ctr"/>
            <a:r>
              <a:rPr lang="en-US" b="1" dirty="0">
                <a:solidFill>
                  <a:schemeClr val="accent2">
                    <a:lumMod val="75000"/>
                  </a:schemeClr>
                </a:solidFill>
                <a:latin typeface="Aptos" panose="020B0004020202020204" pitchFamily="34" charset="0"/>
              </a:rPr>
              <a:t>OUR PROPOSAL</a:t>
            </a:r>
          </a:p>
          <a:p>
            <a:pPr algn="ctr"/>
            <a:endParaRPr lang="en-US" sz="1600" b="1" dirty="0">
              <a:solidFill>
                <a:schemeClr val="accent2">
                  <a:lumMod val="75000"/>
                </a:schemeClr>
              </a:solidFill>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Work with groups of teenagers between 14 and 18. </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Groups must have at least 6 people and no more than 12. Each group will have people with similar ages.</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err="1">
                <a:latin typeface="Aptos" panose="020B0004020202020204" pitchFamily="34" charset="0"/>
              </a:rPr>
              <a:t>Frecuency</a:t>
            </a:r>
            <a:r>
              <a:rPr lang="en-US" sz="1600" dirty="0">
                <a:latin typeface="Aptos" panose="020B0004020202020204" pitchFamily="34" charset="0"/>
              </a:rPr>
              <a:t>: Once every fortnight.</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Number of sessions: 6</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The body of the sessions were: </a:t>
            </a:r>
          </a:p>
          <a:p>
            <a:pPr lvl="1"/>
            <a:r>
              <a:rPr lang="en-US" sz="1600" dirty="0">
                <a:latin typeface="Aptos" panose="020B0004020202020204" pitchFamily="34" charset="0"/>
              </a:rPr>
              <a:t>• Reception/welcome.</a:t>
            </a:r>
          </a:p>
          <a:p>
            <a:pPr lvl="1"/>
            <a:r>
              <a:rPr lang="en-US" sz="1600" dirty="0">
                <a:latin typeface="Aptos" panose="020B0004020202020204" pitchFamily="34" charset="0"/>
              </a:rPr>
              <a:t>• An </a:t>
            </a:r>
            <a:r>
              <a:rPr lang="en-US" sz="1600" dirty="0" err="1">
                <a:latin typeface="Aptos" panose="020B0004020202020204" pitchFamily="34" charset="0"/>
              </a:rPr>
              <a:t>experiencial</a:t>
            </a:r>
            <a:r>
              <a:rPr lang="en-US" sz="1600" dirty="0">
                <a:latin typeface="Aptos" panose="020B0004020202020204" pitchFamily="34" charset="0"/>
              </a:rPr>
              <a:t> and creative dynamic. </a:t>
            </a:r>
          </a:p>
          <a:p>
            <a:pPr lvl="1"/>
            <a:r>
              <a:rPr lang="en-US" sz="1600" dirty="0">
                <a:latin typeface="Aptos" panose="020B0004020202020204" pitchFamily="34" charset="0"/>
              </a:rPr>
              <a:t>• Reflective questions about the dynamic.</a:t>
            </a:r>
          </a:p>
          <a:p>
            <a:pPr lvl="1"/>
            <a:r>
              <a:rPr lang="en-US" sz="1600" dirty="0">
                <a:latin typeface="Aptos" panose="020B0004020202020204" pitchFamily="34" charset="0"/>
              </a:rPr>
              <a:t>• Closure.</a:t>
            </a:r>
          </a:p>
          <a:p>
            <a:pPr lvl="1"/>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The objectives of this action were:</a:t>
            </a:r>
          </a:p>
          <a:p>
            <a:pPr lvl="1"/>
            <a:r>
              <a:rPr lang="en-US" sz="1600" dirty="0">
                <a:latin typeface="Aptos" panose="020B0004020202020204" pitchFamily="34" charset="0"/>
              </a:rPr>
              <a:t>• Develop skills to identify and express emotions.</a:t>
            </a:r>
          </a:p>
          <a:p>
            <a:pPr lvl="1"/>
            <a:r>
              <a:rPr lang="en-US" sz="1600" dirty="0">
                <a:latin typeface="Aptos" panose="020B0004020202020204" pitchFamily="34" charset="0"/>
              </a:rPr>
              <a:t>• Recognize personal qualities and external supports to get a healthy life.</a:t>
            </a:r>
          </a:p>
        </p:txBody>
      </p:sp>
    </p:spTree>
    <p:extLst>
      <p:ext uri="{BB962C8B-B14F-4D97-AF65-F5344CB8AC3E}">
        <p14:creationId xmlns:p14="http://schemas.microsoft.com/office/powerpoint/2010/main" val="209618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
                                            <p:txEl>
                                              <p:pRg st="17" end="1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8960" y="107908"/>
            <a:ext cx="1497724" cy="1514553"/>
          </a:xfrm>
          <a:prstGeom prst="rect">
            <a:avLst/>
          </a:prstGeom>
        </p:spPr>
      </p:pic>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0" y="4835495"/>
            <a:ext cx="921774" cy="1849070"/>
          </a:xfrm>
          <a:prstGeom prst="rect">
            <a:avLst/>
          </a:prstGeom>
        </p:spPr>
      </p:pic>
      <p:pic>
        <p:nvPicPr>
          <p:cNvPr id="3" name="Imagen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35829" y="4776952"/>
            <a:ext cx="1050521" cy="2081048"/>
          </a:xfrm>
          <a:prstGeom prst="rect">
            <a:avLst/>
          </a:prstGeom>
        </p:spPr>
      </p:pic>
      <p:pic>
        <p:nvPicPr>
          <p:cNvPr id="6" name="Imagen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12074" y="107908"/>
            <a:ext cx="3579925" cy="987795"/>
          </a:xfrm>
          <a:prstGeom prst="rect">
            <a:avLst/>
          </a:prstGeom>
        </p:spPr>
      </p:pic>
      <p:pic>
        <p:nvPicPr>
          <p:cNvPr id="7" name="Picture 4" descr="Vista previa de image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1449" y="6414005"/>
            <a:ext cx="5000625" cy="35242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xmlns="" id="{56A11C9F-25E2-8943-CB05-46E2BC19E4CE}"/>
              </a:ext>
            </a:extLst>
          </p:cNvPr>
          <p:cNvSpPr txBox="1"/>
          <p:nvPr/>
        </p:nvSpPr>
        <p:spPr>
          <a:xfrm>
            <a:off x="2359742" y="383458"/>
            <a:ext cx="6252332" cy="830997"/>
          </a:xfrm>
          <a:prstGeom prst="rect">
            <a:avLst/>
          </a:prstGeom>
          <a:noFill/>
        </p:spPr>
        <p:txBody>
          <a:bodyPr wrap="square" rtlCol="0">
            <a:spAutoFit/>
          </a:bodyPr>
          <a:lstStyle/>
          <a:p>
            <a:pPr algn="ctr"/>
            <a:r>
              <a:rPr lang="es-ES" sz="2400" b="1" dirty="0">
                <a:solidFill>
                  <a:schemeClr val="tx2"/>
                </a:solidFill>
                <a:latin typeface="Aptos" panose="020B0004020202020204" pitchFamily="34" charset="0"/>
              </a:rPr>
              <a:t>IDENTITY AND PEER RELATIONSHIP: </a:t>
            </a:r>
          </a:p>
          <a:p>
            <a:pPr algn="ctr"/>
            <a:r>
              <a:rPr lang="es-ES" sz="2400" b="1" dirty="0">
                <a:solidFill>
                  <a:schemeClr val="tx2"/>
                </a:solidFill>
                <a:latin typeface="Aptos" panose="020B0004020202020204" pitchFamily="34" charset="0"/>
              </a:rPr>
              <a:t>A  GROUP TEEN EXPERIENCE</a:t>
            </a:r>
          </a:p>
        </p:txBody>
      </p:sp>
      <p:sp>
        <p:nvSpPr>
          <p:cNvPr id="8" name="CuadroTexto 7">
            <a:extLst>
              <a:ext uri="{FF2B5EF4-FFF2-40B4-BE49-F238E27FC236}">
                <a16:creationId xmlns:a16="http://schemas.microsoft.com/office/drawing/2014/main" xmlns="" id="{3FC50E40-D07C-6666-DB0A-FBBFE01AD318}"/>
              </a:ext>
            </a:extLst>
          </p:cNvPr>
          <p:cNvSpPr txBox="1"/>
          <p:nvPr/>
        </p:nvSpPr>
        <p:spPr>
          <a:xfrm>
            <a:off x="1040524" y="1214455"/>
            <a:ext cx="10182999" cy="6063198"/>
          </a:xfrm>
          <a:prstGeom prst="rect">
            <a:avLst/>
          </a:prstGeom>
          <a:noFill/>
        </p:spPr>
        <p:txBody>
          <a:bodyPr wrap="square" rtlCol="0">
            <a:spAutoFit/>
          </a:bodyPr>
          <a:lstStyle/>
          <a:p>
            <a:pPr algn="ctr"/>
            <a:r>
              <a:rPr lang="en-US" b="1" dirty="0">
                <a:solidFill>
                  <a:schemeClr val="accent1"/>
                </a:solidFill>
                <a:latin typeface="Aptos" panose="020B0004020202020204" pitchFamily="34" charset="0"/>
              </a:rPr>
              <a:t>Previously</a:t>
            </a:r>
          </a:p>
          <a:p>
            <a:pPr algn="ctr"/>
            <a:endParaRPr lang="en-US" b="1" dirty="0">
              <a:solidFill>
                <a:schemeClr val="accent1"/>
              </a:solidFill>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We make up </a:t>
            </a:r>
            <a:r>
              <a:rPr lang="en-US" sz="1600" b="1" dirty="0">
                <a:latin typeface="Aptos" panose="020B0004020202020204" pitchFamily="34" charset="0"/>
              </a:rPr>
              <a:t>two presentation </a:t>
            </a:r>
            <a:r>
              <a:rPr lang="en-US" sz="1600" dirty="0">
                <a:latin typeface="Aptos" panose="020B0004020202020204" pitchFamily="34" charset="0"/>
              </a:rPr>
              <a:t>sessions. One for students and another one for parents. We talk about  the objectives of this action.</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In the </a:t>
            </a:r>
            <a:r>
              <a:rPr lang="en-US" sz="1600" b="1" dirty="0">
                <a:latin typeface="Aptos" panose="020B0004020202020204" pitchFamily="34" charset="0"/>
              </a:rPr>
              <a:t>parents </a:t>
            </a:r>
            <a:r>
              <a:rPr lang="en-US" sz="1600" dirty="0">
                <a:latin typeface="Aptos" panose="020B0004020202020204" pitchFamily="34" charset="0"/>
              </a:rPr>
              <a:t>group, we talk about the particularities of adolescence, giving space to their concerns.</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In the</a:t>
            </a:r>
            <a:r>
              <a:rPr lang="en-US" sz="1600" b="1" dirty="0">
                <a:latin typeface="Aptos" panose="020B0004020202020204" pitchFamily="34" charset="0"/>
              </a:rPr>
              <a:t> teens </a:t>
            </a:r>
            <a:r>
              <a:rPr lang="en-US" sz="1600" dirty="0">
                <a:latin typeface="Aptos" panose="020B0004020202020204" pitchFamily="34" charset="0"/>
              </a:rPr>
              <a:t>group, we experiment with a similar activity to the next workshop. At last, I am presenting you this activity and we´ll work with it.</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The sessions time: </a:t>
            </a:r>
            <a:r>
              <a:rPr lang="en-US" sz="1600" b="1" dirty="0">
                <a:latin typeface="Aptos" panose="020B0004020202020204" pitchFamily="34" charset="0"/>
              </a:rPr>
              <a:t>one hour and a half </a:t>
            </a:r>
            <a:r>
              <a:rPr lang="en-US" sz="1600" dirty="0">
                <a:latin typeface="Aptos" panose="020B0004020202020204" pitchFamily="34" charset="0"/>
              </a:rPr>
              <a:t>each one.</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It is explained to both groups that to participate in the workshop they have to sign a </a:t>
            </a:r>
            <a:r>
              <a:rPr lang="en-US" sz="1600" b="1" dirty="0">
                <a:latin typeface="Aptos" panose="020B0004020202020204" pitchFamily="34" charset="0"/>
              </a:rPr>
              <a:t>consent form</a:t>
            </a:r>
            <a:r>
              <a:rPr lang="en-US" sz="1600" dirty="0">
                <a:latin typeface="Aptos" panose="020B0004020202020204" pitchFamily="34" charset="0"/>
              </a:rPr>
              <a:t>. Teens over 16 will do it themselves, however, under 16 ones must have the parents authorization (due to Spanish law).</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Also the presentation sessions, the high school puts up some posters, talks with the teachers and make some proposal to the students who are needed in our program.</a:t>
            </a:r>
          </a:p>
          <a:p>
            <a:pPr marL="285750" indent="-285750">
              <a:buFont typeface="Arial" panose="020B0604020202020204" pitchFamily="34" charset="0"/>
              <a:buChar char="•"/>
            </a:pPr>
            <a:endParaRPr lang="en-US" sz="1600" dirty="0">
              <a:latin typeface="Aptos" panose="020B0004020202020204" pitchFamily="34" charset="0"/>
            </a:endParaRPr>
          </a:p>
          <a:p>
            <a:pPr marL="285750" indent="-285750">
              <a:buFont typeface="Arial" panose="020B0604020202020204" pitchFamily="34" charset="0"/>
              <a:buChar char="•"/>
            </a:pPr>
            <a:r>
              <a:rPr lang="en-US" sz="1600" dirty="0">
                <a:latin typeface="Aptos" panose="020B0004020202020204" pitchFamily="34" charset="0"/>
              </a:rPr>
              <a:t>People interested will have to contact with a teacher who will manage the groups.</a:t>
            </a:r>
          </a:p>
          <a:p>
            <a:endParaRPr lang="en-US" sz="1600" dirty="0">
              <a:latin typeface="Aptos" panose="020B0004020202020204" pitchFamily="34" charset="0"/>
            </a:endParaRPr>
          </a:p>
          <a:p>
            <a:endParaRPr lang="en-US" sz="1600" dirty="0">
              <a:latin typeface="Aptos" panose="020B0004020202020204" pitchFamily="34" charset="0"/>
            </a:endParaRPr>
          </a:p>
          <a:p>
            <a:endParaRPr lang="en-US" sz="1600" dirty="0">
              <a:latin typeface="Aptos" panose="020B0004020202020204" pitchFamily="34" charset="0"/>
            </a:endParaRPr>
          </a:p>
          <a:p>
            <a:endParaRPr lang="en-US" sz="1600" dirty="0">
              <a:latin typeface="Aptos" panose="020B0004020202020204" pitchFamily="34" charset="0"/>
            </a:endParaRPr>
          </a:p>
          <a:p>
            <a:endParaRPr lang="en-US" sz="1600" dirty="0">
              <a:latin typeface="Aptos" panose="020B0004020202020204" pitchFamily="34" charset="0"/>
            </a:endParaRPr>
          </a:p>
        </p:txBody>
      </p:sp>
    </p:spTree>
    <p:extLst>
      <p:ext uri="{BB962C8B-B14F-4D97-AF65-F5344CB8AC3E}">
        <p14:creationId xmlns:p14="http://schemas.microsoft.com/office/powerpoint/2010/main" val="509892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8960" y="107908"/>
            <a:ext cx="1497724" cy="1514553"/>
          </a:xfrm>
          <a:prstGeom prst="rect">
            <a:avLst/>
          </a:prstGeom>
        </p:spPr>
      </p:pic>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0" y="4835495"/>
            <a:ext cx="921774" cy="1849070"/>
          </a:xfrm>
          <a:prstGeom prst="rect">
            <a:avLst/>
          </a:prstGeom>
        </p:spPr>
      </p:pic>
      <p:pic>
        <p:nvPicPr>
          <p:cNvPr id="3" name="Imagen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35829" y="4776952"/>
            <a:ext cx="1050521" cy="2081048"/>
          </a:xfrm>
          <a:prstGeom prst="rect">
            <a:avLst/>
          </a:prstGeom>
        </p:spPr>
      </p:pic>
      <p:pic>
        <p:nvPicPr>
          <p:cNvPr id="6" name="Imagen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12074" y="107908"/>
            <a:ext cx="3579925" cy="987795"/>
          </a:xfrm>
          <a:prstGeom prst="rect">
            <a:avLst/>
          </a:prstGeom>
        </p:spPr>
      </p:pic>
      <p:pic>
        <p:nvPicPr>
          <p:cNvPr id="7" name="Picture 4" descr="Vista previa de image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1449" y="6414005"/>
            <a:ext cx="5000625" cy="35242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xmlns="" id="{56A11C9F-25E2-8943-CB05-46E2BC19E4CE}"/>
              </a:ext>
            </a:extLst>
          </p:cNvPr>
          <p:cNvSpPr txBox="1"/>
          <p:nvPr/>
        </p:nvSpPr>
        <p:spPr>
          <a:xfrm>
            <a:off x="2359742" y="383458"/>
            <a:ext cx="6252332" cy="830997"/>
          </a:xfrm>
          <a:prstGeom prst="rect">
            <a:avLst/>
          </a:prstGeom>
          <a:noFill/>
        </p:spPr>
        <p:txBody>
          <a:bodyPr wrap="square" rtlCol="0">
            <a:spAutoFit/>
          </a:bodyPr>
          <a:lstStyle/>
          <a:p>
            <a:pPr algn="ctr"/>
            <a:r>
              <a:rPr lang="es-ES" sz="2400" b="1" dirty="0">
                <a:solidFill>
                  <a:schemeClr val="tx2"/>
                </a:solidFill>
                <a:latin typeface="Aptos" panose="020B0004020202020204" pitchFamily="34" charset="0"/>
              </a:rPr>
              <a:t>IDENTITY AND PEER RELATIONSHIP: </a:t>
            </a:r>
          </a:p>
          <a:p>
            <a:pPr algn="ctr"/>
            <a:r>
              <a:rPr lang="es-ES" sz="2400" b="1" dirty="0">
                <a:solidFill>
                  <a:schemeClr val="tx2"/>
                </a:solidFill>
                <a:latin typeface="Aptos" panose="020B0004020202020204" pitchFamily="34" charset="0"/>
              </a:rPr>
              <a:t>A  GROUP TEEN EXPERIENCE</a:t>
            </a:r>
          </a:p>
        </p:txBody>
      </p:sp>
      <p:sp>
        <p:nvSpPr>
          <p:cNvPr id="9" name="CuadroTexto 8">
            <a:extLst>
              <a:ext uri="{FF2B5EF4-FFF2-40B4-BE49-F238E27FC236}">
                <a16:creationId xmlns:a16="http://schemas.microsoft.com/office/drawing/2014/main" xmlns="" id="{A9C90262-0E5D-17A3-D8E5-4B398D67286B}"/>
              </a:ext>
            </a:extLst>
          </p:cNvPr>
          <p:cNvSpPr txBox="1"/>
          <p:nvPr/>
        </p:nvSpPr>
        <p:spPr>
          <a:xfrm>
            <a:off x="3472753" y="1422413"/>
            <a:ext cx="4026310" cy="369332"/>
          </a:xfrm>
          <a:prstGeom prst="rect">
            <a:avLst/>
          </a:prstGeom>
          <a:noFill/>
        </p:spPr>
        <p:txBody>
          <a:bodyPr wrap="square" rtlCol="0">
            <a:spAutoFit/>
          </a:bodyPr>
          <a:lstStyle/>
          <a:p>
            <a:pPr algn="ctr"/>
            <a:r>
              <a:rPr lang="es-ES" b="1" dirty="0">
                <a:latin typeface="Aptos" panose="020B0004020202020204" pitchFamily="34" charset="0"/>
              </a:rPr>
              <a:t>THE STRUCTURE OF THE  PROGRAM</a:t>
            </a:r>
          </a:p>
        </p:txBody>
      </p:sp>
      <p:graphicFrame>
        <p:nvGraphicFramePr>
          <p:cNvPr id="10" name="Tabla 9">
            <a:extLst>
              <a:ext uri="{FF2B5EF4-FFF2-40B4-BE49-F238E27FC236}">
                <a16:creationId xmlns:a16="http://schemas.microsoft.com/office/drawing/2014/main" xmlns="" id="{E4866862-099C-75E7-DF0E-3CE7C86B9BAB}"/>
              </a:ext>
            </a:extLst>
          </p:cNvPr>
          <p:cNvGraphicFramePr>
            <a:graphicFrameLocks noGrp="1"/>
          </p:cNvGraphicFramePr>
          <p:nvPr>
            <p:extLst>
              <p:ext uri="{D42A27DB-BD31-4B8C-83A1-F6EECF244321}">
                <p14:modId xmlns:p14="http://schemas.microsoft.com/office/powerpoint/2010/main" val="2187055925"/>
              </p:ext>
            </p:extLst>
          </p:nvPr>
        </p:nvGraphicFramePr>
        <p:xfrm>
          <a:off x="1114109" y="1840793"/>
          <a:ext cx="9995304" cy="4557700"/>
        </p:xfrm>
        <a:graphic>
          <a:graphicData uri="http://schemas.openxmlformats.org/drawingml/2006/table">
            <a:tbl>
              <a:tblPr firstRow="1" bandRow="1">
                <a:tableStyleId>{5C22544A-7EE6-4342-B048-85BDC9FD1C3A}</a:tableStyleId>
              </a:tblPr>
              <a:tblGrid>
                <a:gridCol w="1068652">
                  <a:extLst>
                    <a:ext uri="{9D8B030D-6E8A-4147-A177-3AD203B41FA5}">
                      <a16:colId xmlns:a16="http://schemas.microsoft.com/office/drawing/2014/main" xmlns="" val="3576088897"/>
                    </a:ext>
                  </a:extLst>
                </a:gridCol>
                <a:gridCol w="6459794">
                  <a:extLst>
                    <a:ext uri="{9D8B030D-6E8A-4147-A177-3AD203B41FA5}">
                      <a16:colId xmlns:a16="http://schemas.microsoft.com/office/drawing/2014/main" xmlns="" val="4028637340"/>
                    </a:ext>
                  </a:extLst>
                </a:gridCol>
                <a:gridCol w="2466858">
                  <a:extLst>
                    <a:ext uri="{9D8B030D-6E8A-4147-A177-3AD203B41FA5}">
                      <a16:colId xmlns:a16="http://schemas.microsoft.com/office/drawing/2014/main" xmlns="" val="1432848266"/>
                    </a:ext>
                  </a:extLst>
                </a:gridCol>
              </a:tblGrid>
              <a:tr h="299439">
                <a:tc>
                  <a:txBody>
                    <a:bodyPr/>
                    <a:lstStyle/>
                    <a:p>
                      <a:endParaRPr lang="es-ES" sz="1600" dirty="0"/>
                    </a:p>
                  </a:txBody>
                  <a:tcPr/>
                </a:tc>
                <a:tc>
                  <a:txBody>
                    <a:bodyPr/>
                    <a:lstStyle/>
                    <a:p>
                      <a:pPr algn="ctr"/>
                      <a:r>
                        <a:rPr lang="es-ES" sz="1600" dirty="0">
                          <a:latin typeface="Aptos" panose="020B0004020202020204" pitchFamily="34" charset="0"/>
                        </a:rPr>
                        <a:t>CONTENT</a:t>
                      </a:r>
                    </a:p>
                  </a:txBody>
                  <a:tcPr/>
                </a:tc>
                <a:tc>
                  <a:txBody>
                    <a:bodyPr/>
                    <a:lstStyle/>
                    <a:p>
                      <a:pPr algn="ctr"/>
                      <a:r>
                        <a:rPr lang="es-ES" sz="1600" dirty="0">
                          <a:latin typeface="Aptos" panose="020B0004020202020204" pitchFamily="34" charset="0"/>
                        </a:rPr>
                        <a:t>ACTIVITY</a:t>
                      </a:r>
                    </a:p>
                  </a:txBody>
                  <a:tcPr/>
                </a:tc>
                <a:extLst>
                  <a:ext uri="{0D108BD9-81ED-4DB2-BD59-A6C34878D82A}">
                    <a16:rowId xmlns:a16="http://schemas.microsoft.com/office/drawing/2014/main" xmlns="" val="2850436064"/>
                  </a:ext>
                </a:extLst>
              </a:tr>
              <a:tr h="580893">
                <a:tc>
                  <a:txBody>
                    <a:bodyPr/>
                    <a:lstStyle/>
                    <a:p>
                      <a:r>
                        <a:rPr lang="es-ES" sz="1600" dirty="0" err="1">
                          <a:latin typeface="Aptos" panose="020B0004020202020204" pitchFamily="34" charset="0"/>
                        </a:rPr>
                        <a:t>Session</a:t>
                      </a:r>
                      <a:r>
                        <a:rPr lang="es-ES" sz="1600" dirty="0">
                          <a:latin typeface="Aptos" panose="020B0004020202020204" pitchFamily="34" charset="0"/>
                        </a:rPr>
                        <a:t> 1</a:t>
                      </a:r>
                    </a:p>
                  </a:txBody>
                  <a:tcPr/>
                </a:tc>
                <a:tc>
                  <a:txBody>
                    <a:bodyPr/>
                    <a:lstStyle/>
                    <a:p>
                      <a:r>
                        <a:rPr lang="en-US" sz="1600" dirty="0">
                          <a:latin typeface="Aptos" panose="020B0004020202020204" pitchFamily="34" charset="0"/>
                        </a:rPr>
                        <a:t>Creating of the group: context clues, welcome question and collage.</a:t>
                      </a:r>
                      <a:endParaRPr lang="es-ES" sz="1600" dirty="0">
                        <a:latin typeface="Aptos" panose="020B0004020202020204" pitchFamily="34" charset="0"/>
                      </a:endParaRPr>
                    </a:p>
                  </a:txBody>
                  <a:tcPr/>
                </a:tc>
                <a:tc>
                  <a:txBody>
                    <a:bodyPr/>
                    <a:lstStyle/>
                    <a:p>
                      <a:r>
                        <a:rPr lang="es-ES" sz="1600" dirty="0">
                          <a:latin typeface="Aptos" panose="020B0004020202020204" pitchFamily="34" charset="0"/>
                        </a:rPr>
                        <a:t>Collage.</a:t>
                      </a:r>
                    </a:p>
                  </a:txBody>
                  <a:tcPr/>
                </a:tc>
                <a:extLst>
                  <a:ext uri="{0D108BD9-81ED-4DB2-BD59-A6C34878D82A}">
                    <a16:rowId xmlns:a16="http://schemas.microsoft.com/office/drawing/2014/main" xmlns="" val="270183875"/>
                  </a:ext>
                </a:extLst>
              </a:tr>
              <a:tr h="753009">
                <a:tc>
                  <a:txBody>
                    <a:bodyPr/>
                    <a:lstStyle/>
                    <a:p>
                      <a:r>
                        <a:rPr lang="es-ES" sz="1600" dirty="0" err="1">
                          <a:latin typeface="Aptos" panose="020B0004020202020204" pitchFamily="34" charset="0"/>
                        </a:rPr>
                        <a:t>Session</a:t>
                      </a:r>
                      <a:r>
                        <a:rPr lang="es-ES" sz="1600" dirty="0">
                          <a:latin typeface="Aptos" panose="020B0004020202020204" pitchFamily="34" charset="0"/>
                        </a:rPr>
                        <a:t> 2</a:t>
                      </a:r>
                    </a:p>
                  </a:txBody>
                  <a:tcPr/>
                </a:tc>
                <a:tc>
                  <a:txBody>
                    <a:bodyPr/>
                    <a:lstStyle/>
                    <a:p>
                      <a:r>
                        <a:rPr lang="en-US" sz="1600" dirty="0">
                          <a:latin typeface="Aptos" panose="020B0004020202020204" pitchFamily="34" charset="0"/>
                        </a:rPr>
                        <a:t>Security and insecurity. </a:t>
                      </a:r>
                      <a:endParaRPr lang="es-ES" sz="1600" dirty="0">
                        <a:latin typeface="Aptos" panose="020B0004020202020204" pitchFamily="34" charset="0"/>
                      </a:endParaRPr>
                    </a:p>
                  </a:txBody>
                  <a:tcPr/>
                </a:tc>
                <a:tc>
                  <a:txBody>
                    <a:bodyPr/>
                    <a:lstStyle/>
                    <a:p>
                      <a:r>
                        <a:rPr lang="es-ES" sz="1600" dirty="0">
                          <a:latin typeface="Aptos" panose="020B0004020202020204" pitchFamily="34" charset="0"/>
                        </a:rPr>
                        <a:t>Security and </a:t>
                      </a:r>
                      <a:r>
                        <a:rPr lang="es-ES" sz="1600" dirty="0" err="1">
                          <a:latin typeface="Aptos" panose="020B0004020202020204" pitchFamily="34" charset="0"/>
                        </a:rPr>
                        <a:t>insecurity</a:t>
                      </a:r>
                      <a:r>
                        <a:rPr lang="es-ES" sz="1600" dirty="0">
                          <a:latin typeface="Aptos" panose="020B0004020202020204" pitchFamily="34" charset="0"/>
                        </a:rPr>
                        <a:t> </a:t>
                      </a:r>
                      <a:r>
                        <a:rPr lang="es-ES" sz="1600" dirty="0" err="1">
                          <a:latin typeface="Aptos" panose="020B0004020202020204" pitchFamily="34" charset="0"/>
                        </a:rPr>
                        <a:t>ballons</a:t>
                      </a:r>
                      <a:r>
                        <a:rPr lang="es-ES" sz="1600" dirty="0">
                          <a:latin typeface="Aptos" panose="020B0004020202020204" pitchFamily="34" charset="0"/>
                        </a:rPr>
                        <a:t>.</a:t>
                      </a:r>
                    </a:p>
                    <a:p>
                      <a:endParaRPr lang="es-ES" sz="1600" dirty="0">
                        <a:latin typeface="Aptos" panose="020B0004020202020204" pitchFamily="34" charset="0"/>
                      </a:endParaRPr>
                    </a:p>
                  </a:txBody>
                  <a:tcPr/>
                </a:tc>
                <a:extLst>
                  <a:ext uri="{0D108BD9-81ED-4DB2-BD59-A6C34878D82A}">
                    <a16:rowId xmlns:a16="http://schemas.microsoft.com/office/drawing/2014/main" xmlns="" val="183187241"/>
                  </a:ext>
                </a:extLst>
              </a:tr>
              <a:tr h="417865">
                <a:tc>
                  <a:txBody>
                    <a:bodyPr/>
                    <a:lstStyle/>
                    <a:p>
                      <a:r>
                        <a:rPr lang="es-ES" sz="1600" dirty="0" err="1">
                          <a:latin typeface="Aptos" panose="020B0004020202020204" pitchFamily="34" charset="0"/>
                        </a:rPr>
                        <a:t>Session</a:t>
                      </a:r>
                      <a:r>
                        <a:rPr lang="es-ES" sz="1600" dirty="0">
                          <a:latin typeface="Aptos" panose="020B0004020202020204" pitchFamily="34" charset="0"/>
                        </a:rPr>
                        <a:t> 3</a:t>
                      </a:r>
                    </a:p>
                  </a:txBody>
                  <a:tcPr/>
                </a:tc>
                <a:tc>
                  <a:txBody>
                    <a:bodyPr/>
                    <a:lstStyle/>
                    <a:p>
                      <a:r>
                        <a:rPr lang="en-US" sz="1600" dirty="0">
                          <a:latin typeface="Aptos" panose="020B0004020202020204" pitchFamily="34" charset="0"/>
                        </a:rPr>
                        <a:t>Safety place: Identify and experiment with the safety place technique.</a:t>
                      </a:r>
                      <a:endParaRPr lang="es-ES" sz="1600" dirty="0">
                        <a:latin typeface="Aptos" panose="020B0004020202020204" pitchFamily="34" charset="0"/>
                      </a:endParaRPr>
                    </a:p>
                  </a:txBody>
                  <a:tcPr/>
                </a:tc>
                <a:tc>
                  <a:txBody>
                    <a:bodyPr/>
                    <a:lstStyle/>
                    <a:p>
                      <a:r>
                        <a:rPr lang="en-US" sz="1600" dirty="0">
                          <a:latin typeface="Aptos" panose="020B0004020202020204" pitchFamily="34" charset="0"/>
                        </a:rPr>
                        <a:t>Safety place technique.</a:t>
                      </a:r>
                      <a:endParaRPr lang="es-ES" sz="1600" dirty="0">
                        <a:latin typeface="Aptos" panose="020B0004020202020204" pitchFamily="34" charset="0"/>
                      </a:endParaRPr>
                    </a:p>
                  </a:txBody>
                  <a:tcPr/>
                </a:tc>
                <a:extLst>
                  <a:ext uri="{0D108BD9-81ED-4DB2-BD59-A6C34878D82A}">
                    <a16:rowId xmlns:a16="http://schemas.microsoft.com/office/drawing/2014/main" xmlns="" val="1520457122"/>
                  </a:ext>
                </a:extLst>
              </a:tr>
              <a:tr h="580893">
                <a:tc>
                  <a:txBody>
                    <a:bodyPr/>
                    <a:lstStyle/>
                    <a:p>
                      <a:r>
                        <a:rPr lang="es-ES" sz="1600" dirty="0" err="1">
                          <a:latin typeface="Aptos" panose="020B0004020202020204" pitchFamily="34" charset="0"/>
                        </a:rPr>
                        <a:t>Session</a:t>
                      </a:r>
                      <a:r>
                        <a:rPr lang="es-ES" sz="1600" dirty="0">
                          <a:latin typeface="Aptos" panose="020B0004020202020204" pitchFamily="34" charset="0"/>
                        </a:rPr>
                        <a:t> 4</a:t>
                      </a:r>
                    </a:p>
                  </a:txBody>
                  <a:tcPr/>
                </a:tc>
                <a:tc>
                  <a:txBody>
                    <a:bodyPr/>
                    <a:lstStyle/>
                    <a:p>
                      <a:r>
                        <a:rPr lang="en-US" sz="1600" dirty="0">
                          <a:latin typeface="Aptos" panose="020B0004020202020204" pitchFamily="34" charset="0"/>
                        </a:rPr>
                        <a:t>Identify people who inspire us security. </a:t>
                      </a:r>
                      <a:endParaRPr lang="es-ES" sz="1600" dirty="0">
                        <a:latin typeface="Aptos" panose="020B0004020202020204" pitchFamily="34" charset="0"/>
                      </a:endParaRPr>
                    </a:p>
                  </a:txBody>
                  <a:tcPr/>
                </a:tc>
                <a:tc>
                  <a:txBody>
                    <a:bodyPr/>
                    <a:lstStyle/>
                    <a:p>
                      <a:r>
                        <a:rPr lang="es-ES" sz="1600" dirty="0" err="1">
                          <a:latin typeface="Aptos" panose="020B0004020202020204" pitchFamily="34" charset="0"/>
                        </a:rPr>
                        <a:t>Trusted</a:t>
                      </a:r>
                      <a:r>
                        <a:rPr lang="es-ES" sz="1600" dirty="0">
                          <a:latin typeface="Aptos" panose="020B0004020202020204" pitchFamily="34" charset="0"/>
                        </a:rPr>
                        <a:t> </a:t>
                      </a:r>
                      <a:r>
                        <a:rPr lang="es-ES" sz="1600" dirty="0" err="1">
                          <a:latin typeface="Aptos" panose="020B0004020202020204" pitchFamily="34" charset="0"/>
                        </a:rPr>
                        <a:t>hand</a:t>
                      </a:r>
                      <a:r>
                        <a:rPr lang="es-ES" sz="1600" dirty="0">
                          <a:latin typeface="Aptos" panose="020B0004020202020204" pitchFamily="34" charset="0"/>
                        </a:rPr>
                        <a:t>.</a:t>
                      </a:r>
                    </a:p>
                  </a:txBody>
                  <a:tcPr/>
                </a:tc>
                <a:extLst>
                  <a:ext uri="{0D108BD9-81ED-4DB2-BD59-A6C34878D82A}">
                    <a16:rowId xmlns:a16="http://schemas.microsoft.com/office/drawing/2014/main" xmlns="" val="2374113284"/>
                  </a:ext>
                </a:extLst>
              </a:tr>
              <a:tr h="753009">
                <a:tc>
                  <a:txBody>
                    <a:bodyPr/>
                    <a:lstStyle/>
                    <a:p>
                      <a:r>
                        <a:rPr lang="es-ES" sz="1600" dirty="0" err="1">
                          <a:latin typeface="Aptos" panose="020B0004020202020204" pitchFamily="34" charset="0"/>
                        </a:rPr>
                        <a:t>Session</a:t>
                      </a:r>
                      <a:r>
                        <a:rPr lang="es-ES" sz="1600" dirty="0">
                          <a:latin typeface="Aptos" panose="020B0004020202020204" pitchFamily="34" charset="0"/>
                        </a:rPr>
                        <a:t> 5</a:t>
                      </a:r>
                    </a:p>
                  </a:txBody>
                  <a:tcPr/>
                </a:tc>
                <a:tc>
                  <a:txBody>
                    <a:bodyPr/>
                    <a:lstStyle/>
                    <a:p>
                      <a:r>
                        <a:rPr lang="en-US" sz="1600" dirty="0">
                          <a:latin typeface="Aptos" panose="020B0004020202020204" pitchFamily="34" charset="0"/>
                        </a:rPr>
                        <a:t>Our emotions.</a:t>
                      </a:r>
                      <a:endParaRPr lang="es-ES" sz="1600" dirty="0">
                        <a:latin typeface="Aptos" panose="020B0004020202020204" pitchFamily="34" charset="0"/>
                      </a:endParaRPr>
                    </a:p>
                  </a:txBody>
                  <a:tcPr/>
                </a:tc>
                <a:tc>
                  <a:txBody>
                    <a:bodyPr/>
                    <a:lstStyle/>
                    <a:p>
                      <a:r>
                        <a:rPr lang="es-ES" sz="1600" dirty="0" err="1">
                          <a:latin typeface="Aptos" panose="020B0004020202020204" pitchFamily="34" charset="0"/>
                        </a:rPr>
                        <a:t>Draw</a:t>
                      </a:r>
                      <a:r>
                        <a:rPr lang="es-ES" sz="1600" dirty="0">
                          <a:latin typeface="Aptos" panose="020B0004020202020204" pitchFamily="34" charset="0"/>
                        </a:rPr>
                        <a:t> </a:t>
                      </a:r>
                      <a:r>
                        <a:rPr lang="es-ES" sz="1600" dirty="0" err="1">
                          <a:latin typeface="Aptos" panose="020B0004020202020204" pitchFamily="34" charset="0"/>
                        </a:rPr>
                        <a:t>emotions</a:t>
                      </a:r>
                      <a:r>
                        <a:rPr lang="es-ES" sz="1600" dirty="0">
                          <a:latin typeface="Aptos" panose="020B0004020202020204" pitchFamily="34" charset="0"/>
                        </a:rPr>
                        <a:t>.</a:t>
                      </a:r>
                    </a:p>
                  </a:txBody>
                  <a:tcPr/>
                </a:tc>
                <a:extLst>
                  <a:ext uri="{0D108BD9-81ED-4DB2-BD59-A6C34878D82A}">
                    <a16:rowId xmlns:a16="http://schemas.microsoft.com/office/drawing/2014/main" xmlns="" val="1927696903"/>
                  </a:ext>
                </a:extLst>
              </a:tr>
              <a:tr h="487513">
                <a:tc>
                  <a:txBody>
                    <a:bodyPr/>
                    <a:lstStyle/>
                    <a:p>
                      <a:r>
                        <a:rPr lang="es-ES" sz="1600" dirty="0" err="1">
                          <a:latin typeface="Aptos" panose="020B0004020202020204" pitchFamily="34" charset="0"/>
                        </a:rPr>
                        <a:t>Session</a:t>
                      </a:r>
                      <a:r>
                        <a:rPr lang="es-ES" sz="1600" dirty="0">
                          <a:latin typeface="Aptos" panose="020B0004020202020204" pitchFamily="34" charset="0"/>
                        </a:rPr>
                        <a:t> 6</a:t>
                      </a:r>
                    </a:p>
                  </a:txBody>
                  <a:tcPr/>
                </a:tc>
                <a:tc>
                  <a:txBody>
                    <a:bodyPr/>
                    <a:lstStyle/>
                    <a:p>
                      <a:r>
                        <a:rPr lang="en-US" sz="1600" dirty="0">
                          <a:latin typeface="Aptos" panose="020B0004020202020204" pitchFamily="34" charset="0"/>
                        </a:rPr>
                        <a:t>Who am I and who do I want to become? Closing the group.</a:t>
                      </a:r>
                      <a:endParaRPr lang="es-ES" sz="1600" dirty="0">
                        <a:latin typeface="Aptos" panose="020B0004020202020204" pitchFamily="34" charset="0"/>
                      </a:endParaRPr>
                    </a:p>
                  </a:txBody>
                  <a:tcPr/>
                </a:tc>
                <a:tc>
                  <a:txBody>
                    <a:bodyPr/>
                    <a:lstStyle/>
                    <a:p>
                      <a:r>
                        <a:rPr lang="es-ES" sz="1600" dirty="0" err="1">
                          <a:latin typeface="Aptos" panose="020B0004020202020204" pitchFamily="34" charset="0"/>
                        </a:rPr>
                        <a:t>Lifeline</a:t>
                      </a:r>
                      <a:r>
                        <a:rPr lang="es-ES" sz="1600" dirty="0">
                          <a:latin typeface="Aptos" panose="020B0004020202020204" pitchFamily="34" charset="0"/>
                        </a:rPr>
                        <a:t>.</a:t>
                      </a:r>
                    </a:p>
                    <a:p>
                      <a:r>
                        <a:rPr lang="es-ES" sz="1600" dirty="0">
                          <a:latin typeface="Aptos" panose="020B0004020202020204" pitchFamily="34" charset="0"/>
                        </a:rPr>
                        <a:t>Snack: </a:t>
                      </a:r>
                      <a:r>
                        <a:rPr lang="es-ES" sz="1600" dirty="0" err="1">
                          <a:latin typeface="Aptos" panose="020B0004020202020204" pitchFamily="34" charset="0"/>
                        </a:rPr>
                        <a:t>juices</a:t>
                      </a:r>
                      <a:r>
                        <a:rPr lang="es-ES" sz="1600" dirty="0">
                          <a:latin typeface="Aptos" panose="020B0004020202020204" pitchFamily="34" charset="0"/>
                        </a:rPr>
                        <a:t>, </a:t>
                      </a:r>
                      <a:r>
                        <a:rPr lang="es-ES" sz="1600" dirty="0" err="1">
                          <a:latin typeface="Aptos" panose="020B0004020202020204" pitchFamily="34" charset="0"/>
                        </a:rPr>
                        <a:t>chocolat</a:t>
                      </a:r>
                      <a:r>
                        <a:rPr lang="es-ES" sz="1600" dirty="0">
                          <a:latin typeface="Aptos" panose="020B0004020202020204" pitchFamily="34" charset="0"/>
                        </a:rPr>
                        <a:t> and </a:t>
                      </a:r>
                      <a:r>
                        <a:rPr lang="es-ES" sz="1600" dirty="0" err="1">
                          <a:latin typeface="Aptos" panose="020B0004020202020204" pitchFamily="34" charset="0"/>
                        </a:rPr>
                        <a:t>peanuts</a:t>
                      </a:r>
                      <a:r>
                        <a:rPr lang="es-ES" sz="1600" dirty="0">
                          <a:latin typeface="Aptos" panose="020B0004020202020204" pitchFamily="34" charset="0"/>
                        </a:rPr>
                        <a:t>.</a:t>
                      </a:r>
                    </a:p>
                    <a:p>
                      <a:r>
                        <a:rPr lang="es-ES" sz="1600" dirty="0">
                          <a:latin typeface="Aptos" panose="020B0004020202020204" pitchFamily="34" charset="0"/>
                        </a:rPr>
                        <a:t>Positive </a:t>
                      </a:r>
                      <a:r>
                        <a:rPr lang="es-ES" sz="1600" dirty="0" err="1">
                          <a:latin typeface="Aptos" panose="020B0004020202020204" pitchFamily="34" charset="0"/>
                        </a:rPr>
                        <a:t>handy</a:t>
                      </a:r>
                      <a:r>
                        <a:rPr lang="es-ES" sz="1600" dirty="0">
                          <a:latin typeface="Aptos" panose="020B0004020202020204" pitchFamily="34" charset="0"/>
                        </a:rPr>
                        <a:t> fan.</a:t>
                      </a:r>
                    </a:p>
                  </a:txBody>
                  <a:tcPr/>
                </a:tc>
                <a:extLst>
                  <a:ext uri="{0D108BD9-81ED-4DB2-BD59-A6C34878D82A}">
                    <a16:rowId xmlns:a16="http://schemas.microsoft.com/office/drawing/2014/main" xmlns="" val="2302599823"/>
                  </a:ext>
                </a:extLst>
              </a:tr>
            </a:tbl>
          </a:graphicData>
        </a:graphic>
      </p:graphicFrame>
    </p:spTree>
    <p:extLst>
      <p:ext uri="{BB962C8B-B14F-4D97-AF65-F5344CB8AC3E}">
        <p14:creationId xmlns:p14="http://schemas.microsoft.com/office/powerpoint/2010/main" val="3174021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8960" y="107908"/>
            <a:ext cx="1497724" cy="1514553"/>
          </a:xfrm>
          <a:prstGeom prst="rect">
            <a:avLst/>
          </a:prstGeom>
        </p:spPr>
      </p:pic>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0" y="4835495"/>
            <a:ext cx="921774" cy="1849070"/>
          </a:xfrm>
          <a:prstGeom prst="rect">
            <a:avLst/>
          </a:prstGeom>
        </p:spPr>
      </p:pic>
      <p:pic>
        <p:nvPicPr>
          <p:cNvPr id="3" name="Imagen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35829" y="4776952"/>
            <a:ext cx="1050521" cy="2081048"/>
          </a:xfrm>
          <a:prstGeom prst="rect">
            <a:avLst/>
          </a:prstGeom>
        </p:spPr>
      </p:pic>
      <p:pic>
        <p:nvPicPr>
          <p:cNvPr id="6" name="Imagen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12074" y="107908"/>
            <a:ext cx="3579925" cy="987795"/>
          </a:xfrm>
          <a:prstGeom prst="rect">
            <a:avLst/>
          </a:prstGeom>
        </p:spPr>
      </p:pic>
      <p:pic>
        <p:nvPicPr>
          <p:cNvPr id="7" name="Picture 4" descr="Vista previa de image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1449" y="6414005"/>
            <a:ext cx="5000625" cy="35242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xmlns="" id="{56A11C9F-25E2-8943-CB05-46E2BC19E4CE}"/>
              </a:ext>
            </a:extLst>
          </p:cNvPr>
          <p:cNvSpPr txBox="1"/>
          <p:nvPr/>
        </p:nvSpPr>
        <p:spPr>
          <a:xfrm>
            <a:off x="2359742" y="383458"/>
            <a:ext cx="6252332" cy="830997"/>
          </a:xfrm>
          <a:prstGeom prst="rect">
            <a:avLst/>
          </a:prstGeom>
          <a:noFill/>
        </p:spPr>
        <p:txBody>
          <a:bodyPr wrap="square" rtlCol="0">
            <a:spAutoFit/>
          </a:bodyPr>
          <a:lstStyle/>
          <a:p>
            <a:pPr algn="ctr"/>
            <a:r>
              <a:rPr lang="es-ES" sz="2400" b="1" dirty="0">
                <a:solidFill>
                  <a:schemeClr val="tx2"/>
                </a:solidFill>
                <a:latin typeface="Aptos" panose="020B0004020202020204" pitchFamily="34" charset="0"/>
              </a:rPr>
              <a:t>IDENTITY AND PEER RELATIONSHIP: </a:t>
            </a:r>
          </a:p>
          <a:p>
            <a:pPr algn="ctr"/>
            <a:r>
              <a:rPr lang="es-ES" sz="2400" b="1" dirty="0">
                <a:solidFill>
                  <a:schemeClr val="tx2"/>
                </a:solidFill>
                <a:latin typeface="Aptos" panose="020B0004020202020204" pitchFamily="34" charset="0"/>
              </a:rPr>
              <a:t>A  GROUP TEEN EXPERIENCE</a:t>
            </a:r>
          </a:p>
        </p:txBody>
      </p:sp>
      <p:sp>
        <p:nvSpPr>
          <p:cNvPr id="9" name="CuadroTexto 8">
            <a:extLst>
              <a:ext uri="{FF2B5EF4-FFF2-40B4-BE49-F238E27FC236}">
                <a16:creationId xmlns:a16="http://schemas.microsoft.com/office/drawing/2014/main" xmlns="" id="{DB7EEDF1-90DB-5650-C7DA-5B8B761823E6}"/>
              </a:ext>
            </a:extLst>
          </p:cNvPr>
          <p:cNvSpPr txBox="1"/>
          <p:nvPr/>
        </p:nvSpPr>
        <p:spPr>
          <a:xfrm>
            <a:off x="1592826" y="1696174"/>
            <a:ext cx="9099755" cy="4247317"/>
          </a:xfrm>
          <a:prstGeom prst="rect">
            <a:avLst/>
          </a:prstGeom>
          <a:noFill/>
        </p:spPr>
        <p:txBody>
          <a:bodyPr wrap="square">
            <a:spAutoFit/>
          </a:bodyPr>
          <a:lstStyle/>
          <a:p>
            <a:pPr algn="ctr"/>
            <a:r>
              <a:rPr lang="en-US" b="1" dirty="0">
                <a:solidFill>
                  <a:schemeClr val="accent2">
                    <a:lumMod val="75000"/>
                  </a:schemeClr>
                </a:solidFill>
                <a:latin typeface="Aptos" panose="020B0004020202020204" pitchFamily="34" charset="0"/>
              </a:rPr>
              <a:t>RESULTS</a:t>
            </a:r>
          </a:p>
          <a:p>
            <a:endParaRPr lang="en-US" dirty="0">
              <a:latin typeface="Aptos" panose="020B0004020202020204" pitchFamily="34" charset="0"/>
            </a:endParaRPr>
          </a:p>
          <a:p>
            <a:endParaRPr lang="en-US" dirty="0">
              <a:latin typeface="Aptos" panose="020B0004020202020204" pitchFamily="34" charset="0"/>
            </a:endParaRPr>
          </a:p>
          <a:p>
            <a:pPr marL="285750" indent="-285750">
              <a:buFont typeface="Arial" panose="020B0604020202020204" pitchFamily="34" charset="0"/>
              <a:buChar char="•"/>
            </a:pPr>
            <a:r>
              <a:rPr lang="en-US" dirty="0">
                <a:latin typeface="Aptos" panose="020B0004020202020204" pitchFamily="34" charset="0"/>
              </a:rPr>
              <a:t>We have used a small satisfaction test with </a:t>
            </a:r>
            <a:r>
              <a:rPr lang="en-US" b="1" dirty="0">
                <a:latin typeface="Aptos" panose="020B0004020202020204" pitchFamily="34" charset="0"/>
              </a:rPr>
              <a:t>4 questions</a:t>
            </a:r>
            <a:r>
              <a:rPr lang="en-US" dirty="0">
                <a:latin typeface="Aptos" panose="020B0004020202020204" pitchFamily="34" charset="0"/>
              </a:rPr>
              <a:t>:</a:t>
            </a:r>
          </a:p>
          <a:p>
            <a:pPr marL="285750" indent="-285750">
              <a:buFont typeface="Arial" panose="020B0604020202020204" pitchFamily="34" charset="0"/>
              <a:buChar char="•"/>
            </a:pPr>
            <a:endParaRPr lang="en-US" dirty="0">
              <a:latin typeface="Aptos" panose="020B0004020202020204" pitchFamily="34" charset="0"/>
            </a:endParaRPr>
          </a:p>
          <a:p>
            <a:pPr marL="800100" lvl="1" indent="-342900">
              <a:buFont typeface="+mj-lt"/>
              <a:buAutoNum type="arabicPeriod"/>
            </a:pPr>
            <a:r>
              <a:rPr lang="en-US" dirty="0">
                <a:latin typeface="Aptos" panose="020B0004020202020204" pitchFamily="34" charset="0"/>
              </a:rPr>
              <a:t>Rate your level of satisfaction with your participation in the group from 0 to 10.</a:t>
            </a:r>
          </a:p>
          <a:p>
            <a:pPr marL="800100" lvl="1" indent="-342900">
              <a:buFont typeface="+mj-lt"/>
              <a:buAutoNum type="arabicPeriod"/>
            </a:pPr>
            <a:r>
              <a:rPr lang="en-US" dirty="0">
                <a:latin typeface="Aptos" panose="020B0004020202020204" pitchFamily="34" charset="0"/>
              </a:rPr>
              <a:t>Has anything happened during your participation in the group that you consider important to highlight?</a:t>
            </a:r>
          </a:p>
          <a:p>
            <a:pPr marL="800100" lvl="1" indent="-342900">
              <a:buFont typeface="+mj-lt"/>
              <a:buAutoNum type="arabicPeriod"/>
            </a:pPr>
            <a:r>
              <a:rPr lang="en-US" dirty="0">
                <a:latin typeface="Aptos" panose="020B0004020202020204" pitchFamily="34" charset="0"/>
              </a:rPr>
              <a:t>Explain in your own words positive aspects of your participation in the group.</a:t>
            </a:r>
          </a:p>
          <a:p>
            <a:pPr marL="800100" lvl="1" indent="-342900">
              <a:buFont typeface="+mj-lt"/>
              <a:buAutoNum type="arabicPeriod"/>
            </a:pPr>
            <a:r>
              <a:rPr lang="en-US" dirty="0">
                <a:latin typeface="Aptos" panose="020B0004020202020204" pitchFamily="34" charset="0"/>
              </a:rPr>
              <a:t>Explain in your own words changes that you would introduce if you participate in the group again.</a:t>
            </a:r>
          </a:p>
          <a:p>
            <a:pPr marL="800100" lvl="1" indent="-342900">
              <a:buFont typeface="+mj-lt"/>
              <a:buAutoNum type="arabicPeriod"/>
            </a:pPr>
            <a:endParaRPr lang="en-US" dirty="0">
              <a:latin typeface="Aptos" panose="020B0004020202020204" pitchFamily="34" charset="0"/>
            </a:endParaRPr>
          </a:p>
          <a:p>
            <a:pPr marL="285750" indent="-285750">
              <a:buFont typeface="Arial" panose="020B0604020202020204" pitchFamily="34" charset="0"/>
              <a:buChar char="•"/>
            </a:pPr>
            <a:r>
              <a:rPr lang="en-US" dirty="0">
                <a:latin typeface="Aptos" panose="020B0004020202020204" pitchFamily="34" charset="0"/>
              </a:rPr>
              <a:t>During these 3 years of experience, all the ratings </a:t>
            </a:r>
            <a:r>
              <a:rPr lang="en-US" b="1" dirty="0">
                <a:latin typeface="Aptos" panose="020B0004020202020204" pitchFamily="34" charset="0"/>
              </a:rPr>
              <a:t>have been 9 and 10.</a:t>
            </a:r>
          </a:p>
          <a:p>
            <a:pPr marL="285750" indent="-285750">
              <a:buFont typeface="Arial" panose="020B0604020202020204" pitchFamily="34" charset="0"/>
              <a:buChar char="•"/>
            </a:pPr>
            <a:endParaRPr lang="en-US" b="1" dirty="0">
              <a:latin typeface="Aptos" panose="020B0004020202020204" pitchFamily="34" charset="0"/>
            </a:endParaRPr>
          </a:p>
          <a:p>
            <a:pPr marL="285750" indent="-285750">
              <a:buFont typeface="Arial" panose="020B0604020202020204" pitchFamily="34" charset="0"/>
              <a:buChar char="•"/>
            </a:pPr>
            <a:r>
              <a:rPr lang="en-US" b="1" dirty="0">
                <a:latin typeface="Aptos" panose="020B0004020202020204" pitchFamily="34" charset="0"/>
              </a:rPr>
              <a:t>Dropout rate</a:t>
            </a:r>
            <a:r>
              <a:rPr lang="en-US" dirty="0">
                <a:latin typeface="Aptos" panose="020B0004020202020204" pitchFamily="34" charset="0"/>
              </a:rPr>
              <a:t>: 20%</a:t>
            </a:r>
          </a:p>
        </p:txBody>
      </p:sp>
    </p:spTree>
    <p:extLst>
      <p:ext uri="{BB962C8B-B14F-4D97-AF65-F5344CB8AC3E}">
        <p14:creationId xmlns:p14="http://schemas.microsoft.com/office/powerpoint/2010/main" val="196215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8960" y="107908"/>
            <a:ext cx="1497724" cy="1514553"/>
          </a:xfrm>
          <a:prstGeom prst="rect">
            <a:avLst/>
          </a:prstGeom>
        </p:spPr>
      </p:pic>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0" y="4835495"/>
            <a:ext cx="921774" cy="1849070"/>
          </a:xfrm>
          <a:prstGeom prst="rect">
            <a:avLst/>
          </a:prstGeom>
        </p:spPr>
      </p:pic>
      <p:pic>
        <p:nvPicPr>
          <p:cNvPr id="3" name="Imagen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35829" y="4776952"/>
            <a:ext cx="1050521" cy="2081048"/>
          </a:xfrm>
          <a:prstGeom prst="rect">
            <a:avLst/>
          </a:prstGeom>
        </p:spPr>
      </p:pic>
      <p:pic>
        <p:nvPicPr>
          <p:cNvPr id="6" name="Imagen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12074" y="107908"/>
            <a:ext cx="3579925" cy="987795"/>
          </a:xfrm>
          <a:prstGeom prst="rect">
            <a:avLst/>
          </a:prstGeom>
        </p:spPr>
      </p:pic>
      <p:pic>
        <p:nvPicPr>
          <p:cNvPr id="7" name="Picture 4" descr="Vista previa de image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1449" y="6414005"/>
            <a:ext cx="5000625" cy="35242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xmlns="" id="{56A11C9F-25E2-8943-CB05-46E2BC19E4CE}"/>
              </a:ext>
            </a:extLst>
          </p:cNvPr>
          <p:cNvSpPr txBox="1"/>
          <p:nvPr/>
        </p:nvSpPr>
        <p:spPr>
          <a:xfrm>
            <a:off x="2359742" y="383458"/>
            <a:ext cx="6252332" cy="830997"/>
          </a:xfrm>
          <a:prstGeom prst="rect">
            <a:avLst/>
          </a:prstGeom>
          <a:noFill/>
        </p:spPr>
        <p:txBody>
          <a:bodyPr wrap="square" rtlCol="0">
            <a:spAutoFit/>
          </a:bodyPr>
          <a:lstStyle/>
          <a:p>
            <a:pPr algn="ctr"/>
            <a:r>
              <a:rPr lang="es-ES" sz="2400" b="1" dirty="0">
                <a:solidFill>
                  <a:schemeClr val="tx2"/>
                </a:solidFill>
                <a:latin typeface="Aptos" panose="020B0004020202020204" pitchFamily="34" charset="0"/>
              </a:rPr>
              <a:t>IDENTITY AND PEER RELATIONSHIP: </a:t>
            </a:r>
          </a:p>
          <a:p>
            <a:pPr algn="ctr"/>
            <a:r>
              <a:rPr lang="es-ES" sz="2400" b="1" dirty="0">
                <a:solidFill>
                  <a:schemeClr val="tx2"/>
                </a:solidFill>
                <a:latin typeface="Aptos" panose="020B0004020202020204" pitchFamily="34" charset="0"/>
              </a:rPr>
              <a:t>A  GROUP TEEN EXPERIENCE</a:t>
            </a:r>
          </a:p>
        </p:txBody>
      </p:sp>
      <p:sp>
        <p:nvSpPr>
          <p:cNvPr id="9" name="CuadroTexto 8">
            <a:extLst>
              <a:ext uri="{FF2B5EF4-FFF2-40B4-BE49-F238E27FC236}">
                <a16:creationId xmlns:a16="http://schemas.microsoft.com/office/drawing/2014/main" xmlns="" id="{DB7EEDF1-90DB-5650-C7DA-5B8B761823E6}"/>
              </a:ext>
            </a:extLst>
          </p:cNvPr>
          <p:cNvSpPr txBox="1"/>
          <p:nvPr/>
        </p:nvSpPr>
        <p:spPr>
          <a:xfrm>
            <a:off x="1592826" y="1696174"/>
            <a:ext cx="9099755" cy="923330"/>
          </a:xfrm>
          <a:prstGeom prst="rect">
            <a:avLst/>
          </a:prstGeom>
          <a:noFill/>
        </p:spPr>
        <p:txBody>
          <a:bodyPr wrap="square">
            <a:spAutoFit/>
          </a:bodyPr>
          <a:lstStyle/>
          <a:p>
            <a:pPr algn="ctr"/>
            <a:r>
              <a:rPr lang="en-US" b="1" dirty="0">
                <a:solidFill>
                  <a:schemeClr val="accent2">
                    <a:lumMod val="75000"/>
                  </a:schemeClr>
                </a:solidFill>
                <a:latin typeface="Aptos" panose="020B0004020202020204" pitchFamily="34" charset="0"/>
              </a:rPr>
              <a:t>ARGUMENT</a:t>
            </a:r>
          </a:p>
          <a:p>
            <a:endParaRPr lang="en-US" dirty="0">
              <a:latin typeface="Aptos" panose="020B0004020202020204" pitchFamily="34" charset="0"/>
            </a:endParaRPr>
          </a:p>
          <a:p>
            <a:endParaRPr lang="en-US" dirty="0">
              <a:latin typeface="Aptos" panose="020B0004020202020204" pitchFamily="34" charset="0"/>
            </a:endParaRPr>
          </a:p>
        </p:txBody>
      </p:sp>
      <p:sp>
        <p:nvSpPr>
          <p:cNvPr id="8" name="CuadroTexto 7">
            <a:extLst>
              <a:ext uri="{FF2B5EF4-FFF2-40B4-BE49-F238E27FC236}">
                <a16:creationId xmlns:a16="http://schemas.microsoft.com/office/drawing/2014/main" xmlns="" id="{B0A3E91E-F285-0AC4-D0C0-F5B4FB86F1AA}"/>
              </a:ext>
            </a:extLst>
          </p:cNvPr>
          <p:cNvSpPr txBox="1"/>
          <p:nvPr/>
        </p:nvSpPr>
        <p:spPr>
          <a:xfrm>
            <a:off x="2359742" y="2433484"/>
            <a:ext cx="8023123" cy="2862322"/>
          </a:xfrm>
          <a:prstGeom prst="rect">
            <a:avLst/>
          </a:prstGeom>
          <a:noFill/>
        </p:spPr>
        <p:txBody>
          <a:bodyPr wrap="square" rtlCol="0">
            <a:spAutoFit/>
          </a:bodyPr>
          <a:lstStyle/>
          <a:p>
            <a:pPr marL="285750" indent="-285750">
              <a:buFont typeface="Arial" panose="020B0604020202020204" pitchFamily="34" charset="0"/>
              <a:buChar char="•"/>
            </a:pPr>
            <a:r>
              <a:rPr lang="es-ES" dirty="0" err="1">
                <a:latin typeface="Aptos" panose="020B0004020202020204" pitchFamily="34" charset="0"/>
              </a:rPr>
              <a:t>It</a:t>
            </a:r>
            <a:r>
              <a:rPr lang="es-ES" dirty="0">
                <a:latin typeface="Aptos" panose="020B0004020202020204" pitchFamily="34" charset="0"/>
              </a:rPr>
              <a:t> </a:t>
            </a:r>
            <a:r>
              <a:rPr lang="es-ES" dirty="0" err="1">
                <a:latin typeface="Aptos" panose="020B0004020202020204" pitchFamily="34" charset="0"/>
              </a:rPr>
              <a:t>was</a:t>
            </a:r>
            <a:r>
              <a:rPr lang="es-ES" dirty="0">
                <a:latin typeface="Aptos" panose="020B0004020202020204" pitchFamily="34" charset="0"/>
              </a:rPr>
              <a:t> </a:t>
            </a:r>
            <a:r>
              <a:rPr lang="es-ES" dirty="0" err="1">
                <a:latin typeface="Aptos" panose="020B0004020202020204" pitchFamily="34" charset="0"/>
              </a:rPr>
              <a:t>difficult</a:t>
            </a:r>
            <a:r>
              <a:rPr lang="es-ES" dirty="0">
                <a:latin typeface="Aptos" panose="020B0004020202020204" pitchFamily="34" charset="0"/>
              </a:rPr>
              <a:t> do more </a:t>
            </a:r>
            <a:r>
              <a:rPr lang="es-ES" dirty="0" err="1">
                <a:latin typeface="Aptos" panose="020B0004020202020204" pitchFamily="34" charset="0"/>
              </a:rPr>
              <a:t>than</a:t>
            </a:r>
            <a:r>
              <a:rPr lang="es-ES" dirty="0">
                <a:latin typeface="Aptos" panose="020B0004020202020204" pitchFamily="34" charset="0"/>
              </a:rPr>
              <a:t> 6 </a:t>
            </a:r>
            <a:r>
              <a:rPr lang="es-ES" dirty="0" err="1">
                <a:latin typeface="Aptos" panose="020B0004020202020204" pitchFamily="34" charset="0"/>
              </a:rPr>
              <a:t>sessions</a:t>
            </a:r>
            <a:r>
              <a:rPr lang="es-ES" dirty="0">
                <a:latin typeface="Aptos" panose="020B0004020202020204" pitchFamily="34" charset="0"/>
              </a:rPr>
              <a:t>.</a:t>
            </a:r>
          </a:p>
          <a:p>
            <a:pPr marL="285750" indent="-285750">
              <a:buFont typeface="Arial" panose="020B0604020202020204" pitchFamily="34" charset="0"/>
              <a:buChar char="•"/>
            </a:pPr>
            <a:endParaRPr lang="es-ES" dirty="0">
              <a:latin typeface="Aptos" panose="020B0004020202020204" pitchFamily="34" charset="0"/>
            </a:endParaRPr>
          </a:p>
          <a:p>
            <a:pPr marL="285750" indent="-285750">
              <a:buFont typeface="Arial" panose="020B0604020202020204" pitchFamily="34" charset="0"/>
              <a:buChar char="•"/>
            </a:pPr>
            <a:r>
              <a:rPr lang="es-ES" dirty="0" err="1">
                <a:latin typeface="Aptos" panose="020B0004020202020204" pitchFamily="34" charset="0"/>
              </a:rPr>
              <a:t>Actually</a:t>
            </a:r>
            <a:r>
              <a:rPr lang="es-ES" dirty="0">
                <a:latin typeface="Aptos" panose="020B0004020202020204" pitchFamily="34" charset="0"/>
              </a:rPr>
              <a:t>, </a:t>
            </a:r>
            <a:r>
              <a:rPr lang="es-ES" dirty="0" err="1">
                <a:latin typeface="Aptos" panose="020B0004020202020204" pitchFamily="34" charset="0"/>
              </a:rPr>
              <a:t>we</a:t>
            </a:r>
            <a:r>
              <a:rPr lang="es-ES" dirty="0">
                <a:latin typeface="Aptos" panose="020B0004020202020204" pitchFamily="34" charset="0"/>
              </a:rPr>
              <a:t> </a:t>
            </a:r>
            <a:r>
              <a:rPr lang="es-ES" dirty="0" err="1">
                <a:latin typeface="Aptos" panose="020B0004020202020204" pitchFamily="34" charset="0"/>
              </a:rPr>
              <a:t>don´t</a:t>
            </a:r>
            <a:r>
              <a:rPr lang="es-ES" dirty="0">
                <a:latin typeface="Aptos" panose="020B0004020202020204" pitchFamily="34" charset="0"/>
              </a:rPr>
              <a:t> </a:t>
            </a:r>
            <a:r>
              <a:rPr lang="es-ES" dirty="0" err="1">
                <a:latin typeface="Aptos" panose="020B0004020202020204" pitchFamily="34" charset="0"/>
              </a:rPr>
              <a:t>know</a:t>
            </a:r>
            <a:r>
              <a:rPr lang="es-ES" dirty="0">
                <a:latin typeface="Aptos" panose="020B0004020202020204" pitchFamily="34" charset="0"/>
              </a:rPr>
              <a:t> </a:t>
            </a:r>
            <a:r>
              <a:rPr lang="es-ES" dirty="0" err="1">
                <a:latin typeface="Aptos" panose="020B0004020202020204" pitchFamily="34" charset="0"/>
              </a:rPr>
              <a:t>if</a:t>
            </a:r>
            <a:r>
              <a:rPr lang="es-ES" dirty="0">
                <a:latin typeface="Aptos" panose="020B0004020202020204" pitchFamily="34" charset="0"/>
              </a:rPr>
              <a:t> </a:t>
            </a:r>
            <a:r>
              <a:rPr lang="es-ES" dirty="0" err="1">
                <a:latin typeface="Aptos" panose="020B0004020202020204" pitchFamily="34" charset="0"/>
              </a:rPr>
              <a:t>this</a:t>
            </a:r>
            <a:r>
              <a:rPr lang="es-ES" dirty="0">
                <a:latin typeface="Aptos" panose="020B0004020202020204" pitchFamily="34" charset="0"/>
              </a:rPr>
              <a:t> </a:t>
            </a:r>
            <a:r>
              <a:rPr lang="es-ES" dirty="0" err="1">
                <a:latin typeface="Aptos" panose="020B0004020202020204" pitchFamily="34" charset="0"/>
              </a:rPr>
              <a:t>program</a:t>
            </a:r>
            <a:r>
              <a:rPr lang="es-ES" dirty="0">
                <a:latin typeface="Aptos" panose="020B0004020202020204" pitchFamily="34" charset="0"/>
              </a:rPr>
              <a:t> reduces </a:t>
            </a:r>
            <a:r>
              <a:rPr lang="es-ES" dirty="0" err="1">
                <a:latin typeface="Aptos" panose="020B0004020202020204" pitchFamily="34" charset="0"/>
              </a:rPr>
              <a:t>anxiety</a:t>
            </a:r>
            <a:r>
              <a:rPr lang="es-ES" dirty="0">
                <a:latin typeface="Aptos" panose="020B0004020202020204" pitchFamily="34" charset="0"/>
              </a:rPr>
              <a:t> </a:t>
            </a:r>
            <a:r>
              <a:rPr lang="es-ES" dirty="0" err="1">
                <a:latin typeface="Aptos" panose="020B0004020202020204" pitchFamily="34" charset="0"/>
              </a:rPr>
              <a:t>levels</a:t>
            </a:r>
            <a:r>
              <a:rPr lang="es-ES" dirty="0">
                <a:latin typeface="Aptos" panose="020B0004020202020204" pitchFamily="34" charset="0"/>
              </a:rPr>
              <a:t>, </a:t>
            </a:r>
            <a:r>
              <a:rPr lang="es-ES" dirty="0" err="1">
                <a:latin typeface="Aptos" panose="020B0004020202020204" pitchFamily="34" charset="0"/>
              </a:rPr>
              <a:t>because</a:t>
            </a:r>
            <a:r>
              <a:rPr lang="es-ES" dirty="0">
                <a:latin typeface="Aptos" panose="020B0004020202020204" pitchFamily="34" charset="0"/>
              </a:rPr>
              <a:t> </a:t>
            </a:r>
            <a:r>
              <a:rPr lang="es-ES" dirty="0" err="1">
                <a:latin typeface="Aptos" panose="020B0004020202020204" pitchFamily="34" charset="0"/>
              </a:rPr>
              <a:t>the</a:t>
            </a:r>
            <a:r>
              <a:rPr lang="es-ES" dirty="0">
                <a:latin typeface="Aptos" panose="020B0004020202020204" pitchFamily="34" charset="0"/>
              </a:rPr>
              <a:t> final test </a:t>
            </a:r>
            <a:r>
              <a:rPr lang="es-ES" dirty="0" err="1">
                <a:latin typeface="Aptos" panose="020B0004020202020204" pitchFamily="34" charset="0"/>
              </a:rPr>
              <a:t>is</a:t>
            </a:r>
            <a:r>
              <a:rPr lang="es-ES" dirty="0">
                <a:latin typeface="Aptos" panose="020B0004020202020204" pitchFamily="34" charset="0"/>
              </a:rPr>
              <a:t> </a:t>
            </a:r>
            <a:r>
              <a:rPr lang="es-ES" dirty="0" err="1">
                <a:latin typeface="Aptos" panose="020B0004020202020204" pitchFamily="34" charset="0"/>
              </a:rPr>
              <a:t>about</a:t>
            </a:r>
            <a:r>
              <a:rPr lang="es-ES" dirty="0">
                <a:latin typeface="Aptos" panose="020B0004020202020204" pitchFamily="34" charset="0"/>
              </a:rPr>
              <a:t> </a:t>
            </a:r>
            <a:r>
              <a:rPr lang="es-ES" dirty="0" err="1">
                <a:latin typeface="Aptos" panose="020B0004020202020204" pitchFamily="34" charset="0"/>
              </a:rPr>
              <a:t>satisfaction</a:t>
            </a:r>
            <a:r>
              <a:rPr lang="es-ES" dirty="0">
                <a:latin typeface="Aptos" panose="020B0004020202020204" pitchFamily="34" charset="0"/>
              </a:rPr>
              <a:t>.</a:t>
            </a:r>
          </a:p>
          <a:p>
            <a:pPr marL="285750" indent="-285750">
              <a:buFont typeface="Arial" panose="020B0604020202020204" pitchFamily="34" charset="0"/>
              <a:buChar char="•"/>
            </a:pPr>
            <a:endParaRPr lang="es-ES" dirty="0">
              <a:latin typeface="Aptos" panose="020B0004020202020204" pitchFamily="34" charset="0"/>
            </a:endParaRPr>
          </a:p>
          <a:p>
            <a:pPr marL="285750" indent="-285750">
              <a:buFont typeface="Arial" panose="020B0604020202020204" pitchFamily="34" charset="0"/>
              <a:buChar char="•"/>
            </a:pPr>
            <a:r>
              <a:rPr lang="es-ES" dirty="0" err="1">
                <a:latin typeface="Aptos" panose="020B0004020202020204" pitchFamily="34" charset="0"/>
              </a:rPr>
              <a:t>When</a:t>
            </a:r>
            <a:r>
              <a:rPr lang="es-ES" dirty="0">
                <a:latin typeface="Aptos" panose="020B0004020202020204" pitchFamily="34" charset="0"/>
              </a:rPr>
              <a:t> </a:t>
            </a:r>
            <a:r>
              <a:rPr lang="es-ES" dirty="0" err="1">
                <a:latin typeface="Aptos" panose="020B0004020202020204" pitchFamily="34" charset="0"/>
              </a:rPr>
              <a:t>we</a:t>
            </a:r>
            <a:r>
              <a:rPr lang="es-ES" dirty="0">
                <a:latin typeface="Aptos" panose="020B0004020202020204" pitchFamily="34" charset="0"/>
              </a:rPr>
              <a:t> </a:t>
            </a:r>
            <a:r>
              <a:rPr lang="es-ES" dirty="0" err="1">
                <a:latin typeface="Aptos" panose="020B0004020202020204" pitchFamily="34" charset="0"/>
              </a:rPr>
              <a:t>work</a:t>
            </a:r>
            <a:r>
              <a:rPr lang="es-ES" dirty="0">
                <a:latin typeface="Aptos" panose="020B0004020202020204" pitchFamily="34" charset="0"/>
              </a:rPr>
              <a:t> </a:t>
            </a:r>
            <a:r>
              <a:rPr lang="es-ES" dirty="0" err="1">
                <a:latin typeface="Aptos" panose="020B0004020202020204" pitchFamily="34" charset="0"/>
              </a:rPr>
              <a:t>with</a:t>
            </a:r>
            <a:r>
              <a:rPr lang="es-ES" dirty="0">
                <a:latin typeface="Aptos" panose="020B0004020202020204" pitchFamily="34" charset="0"/>
              </a:rPr>
              <a:t> a </a:t>
            </a:r>
            <a:r>
              <a:rPr lang="es-ES" dirty="0" err="1">
                <a:latin typeface="Aptos" panose="020B0004020202020204" pitchFamily="34" charset="0"/>
              </a:rPr>
              <a:t>program</a:t>
            </a:r>
            <a:r>
              <a:rPr lang="es-ES" dirty="0">
                <a:latin typeface="Aptos" panose="020B0004020202020204" pitchFamily="34" charset="0"/>
              </a:rPr>
              <a:t> </a:t>
            </a:r>
            <a:r>
              <a:rPr lang="es-ES" dirty="0" err="1">
                <a:latin typeface="Aptos" panose="020B0004020202020204" pitchFamily="34" charset="0"/>
              </a:rPr>
              <a:t>like</a:t>
            </a:r>
            <a:r>
              <a:rPr lang="es-ES" dirty="0">
                <a:latin typeface="Aptos" panose="020B0004020202020204" pitchFamily="34" charset="0"/>
              </a:rPr>
              <a:t> </a:t>
            </a:r>
            <a:r>
              <a:rPr lang="es-ES" dirty="0" err="1">
                <a:latin typeface="Aptos" panose="020B0004020202020204" pitchFamily="34" charset="0"/>
              </a:rPr>
              <a:t>ours</a:t>
            </a:r>
            <a:r>
              <a:rPr lang="es-ES" dirty="0">
                <a:latin typeface="Aptos" panose="020B0004020202020204" pitchFamily="34" charset="0"/>
              </a:rPr>
              <a:t>, </a:t>
            </a:r>
            <a:r>
              <a:rPr lang="es-ES" dirty="0" err="1">
                <a:latin typeface="Aptos" panose="020B0004020202020204" pitchFamily="34" charset="0"/>
              </a:rPr>
              <a:t>some</a:t>
            </a:r>
            <a:r>
              <a:rPr lang="es-ES" dirty="0">
                <a:latin typeface="Aptos" panose="020B0004020202020204" pitchFamily="34" charset="0"/>
              </a:rPr>
              <a:t> </a:t>
            </a:r>
            <a:r>
              <a:rPr lang="es-ES" dirty="0" err="1">
                <a:latin typeface="Aptos" panose="020B0004020202020204" pitchFamily="34" charset="0"/>
              </a:rPr>
              <a:t>teenagers</a:t>
            </a:r>
            <a:r>
              <a:rPr lang="es-ES" dirty="0">
                <a:latin typeface="Aptos" panose="020B0004020202020204" pitchFamily="34" charset="0"/>
              </a:rPr>
              <a:t> </a:t>
            </a:r>
            <a:r>
              <a:rPr lang="es-ES" dirty="0" err="1">
                <a:latin typeface="Aptos" panose="020B0004020202020204" pitchFamily="34" charset="0"/>
              </a:rPr>
              <a:t>who</a:t>
            </a:r>
            <a:r>
              <a:rPr lang="es-ES" dirty="0">
                <a:latin typeface="Aptos" panose="020B0004020202020204" pitchFamily="34" charset="0"/>
              </a:rPr>
              <a:t> </a:t>
            </a:r>
            <a:r>
              <a:rPr lang="es-ES" dirty="0" err="1">
                <a:latin typeface="Aptos" panose="020B0004020202020204" pitchFamily="34" charset="0"/>
              </a:rPr>
              <a:t>could</a:t>
            </a:r>
            <a:r>
              <a:rPr lang="es-ES" dirty="0">
                <a:latin typeface="Aptos" panose="020B0004020202020204" pitchFamily="34" charset="0"/>
              </a:rPr>
              <a:t> </a:t>
            </a:r>
            <a:r>
              <a:rPr lang="es-ES" dirty="0" err="1">
                <a:latin typeface="Aptos" panose="020B0004020202020204" pitchFamily="34" charset="0"/>
              </a:rPr>
              <a:t>need</a:t>
            </a:r>
            <a:r>
              <a:rPr lang="es-ES" dirty="0">
                <a:latin typeface="Aptos" panose="020B0004020202020204" pitchFamily="34" charset="0"/>
              </a:rPr>
              <a:t> </a:t>
            </a:r>
            <a:r>
              <a:rPr lang="es-ES" dirty="0" err="1">
                <a:latin typeface="Aptos" panose="020B0004020202020204" pitchFamily="34" charset="0"/>
              </a:rPr>
              <a:t>it</a:t>
            </a:r>
            <a:r>
              <a:rPr lang="es-ES" dirty="0">
                <a:latin typeface="Aptos" panose="020B0004020202020204" pitchFamily="34" charset="0"/>
              </a:rPr>
              <a:t> </a:t>
            </a:r>
            <a:r>
              <a:rPr lang="es-ES" dirty="0" err="1">
                <a:latin typeface="Aptos" panose="020B0004020202020204" pitchFamily="34" charset="0"/>
              </a:rPr>
              <a:t>don´t</a:t>
            </a:r>
            <a:r>
              <a:rPr lang="es-ES" dirty="0">
                <a:latin typeface="Aptos" panose="020B0004020202020204" pitchFamily="34" charset="0"/>
              </a:rPr>
              <a:t> </a:t>
            </a:r>
            <a:r>
              <a:rPr lang="es-ES" dirty="0" err="1">
                <a:latin typeface="Aptos" panose="020B0004020202020204" pitchFamily="34" charset="0"/>
              </a:rPr>
              <a:t>go</a:t>
            </a:r>
            <a:r>
              <a:rPr lang="es-ES" dirty="0">
                <a:latin typeface="Aptos" panose="020B0004020202020204" pitchFamily="34" charset="0"/>
              </a:rPr>
              <a:t> </a:t>
            </a:r>
            <a:r>
              <a:rPr lang="es-ES" dirty="0" err="1">
                <a:latin typeface="Aptos" panose="020B0004020202020204" pitchFamily="34" charset="0"/>
              </a:rPr>
              <a:t>to</a:t>
            </a:r>
            <a:r>
              <a:rPr lang="es-ES" dirty="0">
                <a:latin typeface="Aptos" panose="020B0004020202020204" pitchFamily="34" charset="0"/>
              </a:rPr>
              <a:t> </a:t>
            </a:r>
            <a:r>
              <a:rPr lang="es-ES" dirty="0" err="1">
                <a:latin typeface="Aptos" panose="020B0004020202020204" pitchFamily="34" charset="0"/>
              </a:rPr>
              <a:t>the</a:t>
            </a:r>
            <a:r>
              <a:rPr lang="es-ES" dirty="0">
                <a:latin typeface="Aptos" panose="020B0004020202020204" pitchFamily="34" charset="0"/>
              </a:rPr>
              <a:t> </a:t>
            </a:r>
            <a:r>
              <a:rPr lang="es-ES" dirty="0" err="1">
                <a:latin typeface="Aptos" panose="020B0004020202020204" pitchFamily="34" charset="0"/>
              </a:rPr>
              <a:t>sessions</a:t>
            </a:r>
            <a:r>
              <a:rPr lang="es-ES" dirty="0">
                <a:latin typeface="Aptos" panose="020B0004020202020204" pitchFamily="34" charset="0"/>
              </a:rPr>
              <a:t>.</a:t>
            </a:r>
          </a:p>
          <a:p>
            <a:pPr marL="285750" indent="-285750">
              <a:buFont typeface="Arial" panose="020B0604020202020204" pitchFamily="34" charset="0"/>
              <a:buChar char="•"/>
            </a:pPr>
            <a:endParaRPr lang="es-ES" dirty="0">
              <a:latin typeface="Aptos" panose="020B0004020202020204" pitchFamily="34" charset="0"/>
            </a:endParaRPr>
          </a:p>
          <a:p>
            <a:pPr marL="285750" indent="-285750">
              <a:buFont typeface="Arial" panose="020B0604020202020204" pitchFamily="34" charset="0"/>
              <a:buChar char="•"/>
            </a:pPr>
            <a:endParaRPr lang="es-ES" dirty="0">
              <a:latin typeface="Aptos" panose="020B0004020202020204" pitchFamily="34" charset="0"/>
            </a:endParaRPr>
          </a:p>
          <a:p>
            <a:pPr marL="285750" indent="-285750">
              <a:buFont typeface="Arial" panose="020B0604020202020204" pitchFamily="34" charset="0"/>
              <a:buChar char="•"/>
            </a:pPr>
            <a:endParaRPr lang="es-ES" dirty="0">
              <a:latin typeface="Aptos" panose="020B0004020202020204" pitchFamily="34" charset="0"/>
            </a:endParaRPr>
          </a:p>
        </p:txBody>
      </p:sp>
    </p:spTree>
    <p:extLst>
      <p:ext uri="{BB962C8B-B14F-4D97-AF65-F5344CB8AC3E}">
        <p14:creationId xmlns:p14="http://schemas.microsoft.com/office/powerpoint/2010/main" val="158406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8960" y="107908"/>
            <a:ext cx="1497724" cy="1514553"/>
          </a:xfrm>
          <a:prstGeom prst="rect">
            <a:avLst/>
          </a:prstGeom>
        </p:spPr>
      </p:pic>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0" y="4835495"/>
            <a:ext cx="921774" cy="1849070"/>
          </a:xfrm>
          <a:prstGeom prst="rect">
            <a:avLst/>
          </a:prstGeom>
        </p:spPr>
      </p:pic>
      <p:pic>
        <p:nvPicPr>
          <p:cNvPr id="3" name="Imagen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35829" y="4776952"/>
            <a:ext cx="1050521" cy="2081048"/>
          </a:xfrm>
          <a:prstGeom prst="rect">
            <a:avLst/>
          </a:prstGeom>
        </p:spPr>
      </p:pic>
      <p:pic>
        <p:nvPicPr>
          <p:cNvPr id="6" name="Imagen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12074" y="107908"/>
            <a:ext cx="3579925" cy="987795"/>
          </a:xfrm>
          <a:prstGeom prst="rect">
            <a:avLst/>
          </a:prstGeom>
        </p:spPr>
      </p:pic>
      <p:pic>
        <p:nvPicPr>
          <p:cNvPr id="7" name="Picture 4" descr="Vista previa de image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1449" y="6414005"/>
            <a:ext cx="5000625" cy="35242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xmlns="" id="{56A11C9F-25E2-8943-CB05-46E2BC19E4CE}"/>
              </a:ext>
            </a:extLst>
          </p:cNvPr>
          <p:cNvSpPr txBox="1"/>
          <p:nvPr/>
        </p:nvSpPr>
        <p:spPr>
          <a:xfrm>
            <a:off x="2359742" y="383458"/>
            <a:ext cx="6252332" cy="830997"/>
          </a:xfrm>
          <a:prstGeom prst="rect">
            <a:avLst/>
          </a:prstGeom>
          <a:noFill/>
        </p:spPr>
        <p:txBody>
          <a:bodyPr wrap="square" rtlCol="0">
            <a:spAutoFit/>
          </a:bodyPr>
          <a:lstStyle/>
          <a:p>
            <a:pPr algn="ctr"/>
            <a:r>
              <a:rPr lang="es-ES" sz="2400" b="1" dirty="0">
                <a:solidFill>
                  <a:schemeClr val="tx2"/>
                </a:solidFill>
                <a:latin typeface="Aptos" panose="020B0004020202020204" pitchFamily="34" charset="0"/>
              </a:rPr>
              <a:t>IDENTITY AND PEER RELATIONSHIP: </a:t>
            </a:r>
          </a:p>
          <a:p>
            <a:pPr algn="ctr"/>
            <a:r>
              <a:rPr lang="es-ES" sz="2400" b="1" dirty="0">
                <a:solidFill>
                  <a:schemeClr val="tx2"/>
                </a:solidFill>
                <a:latin typeface="Aptos" panose="020B0004020202020204" pitchFamily="34" charset="0"/>
              </a:rPr>
              <a:t>A  GROUP TEEN EXPERIENCE</a:t>
            </a:r>
          </a:p>
        </p:txBody>
      </p:sp>
      <p:sp>
        <p:nvSpPr>
          <p:cNvPr id="9" name="CuadroTexto 8">
            <a:extLst>
              <a:ext uri="{FF2B5EF4-FFF2-40B4-BE49-F238E27FC236}">
                <a16:creationId xmlns:a16="http://schemas.microsoft.com/office/drawing/2014/main" xmlns="" id="{DB7EEDF1-90DB-5650-C7DA-5B8B761823E6}"/>
              </a:ext>
            </a:extLst>
          </p:cNvPr>
          <p:cNvSpPr txBox="1"/>
          <p:nvPr/>
        </p:nvSpPr>
        <p:spPr>
          <a:xfrm>
            <a:off x="1592826" y="1696174"/>
            <a:ext cx="9099755" cy="2031325"/>
          </a:xfrm>
          <a:prstGeom prst="rect">
            <a:avLst/>
          </a:prstGeom>
          <a:noFill/>
        </p:spPr>
        <p:txBody>
          <a:bodyPr wrap="square">
            <a:spAutoFit/>
          </a:bodyPr>
          <a:lstStyle/>
          <a:p>
            <a:pPr algn="ctr"/>
            <a:r>
              <a:rPr lang="en-US" b="1" dirty="0">
                <a:solidFill>
                  <a:schemeClr val="accent2">
                    <a:lumMod val="75000"/>
                  </a:schemeClr>
                </a:solidFill>
                <a:latin typeface="Aptos" panose="020B0004020202020204" pitchFamily="34" charset="0"/>
              </a:rPr>
              <a:t>TASKS</a:t>
            </a:r>
          </a:p>
          <a:p>
            <a:pPr algn="ctr"/>
            <a:endParaRPr lang="en-US" b="1" dirty="0">
              <a:latin typeface="Aptos" panose="020B0004020202020204" pitchFamily="34" charset="0"/>
            </a:endParaRPr>
          </a:p>
          <a:p>
            <a:pPr marL="285750" indent="-285750">
              <a:buFont typeface="Arial" panose="020B0604020202020204" pitchFamily="34" charset="0"/>
              <a:buChar char="•"/>
            </a:pPr>
            <a:endParaRPr lang="en-US" b="1" dirty="0">
              <a:latin typeface="Aptos" panose="020B0004020202020204" pitchFamily="34" charset="0"/>
            </a:endParaRPr>
          </a:p>
          <a:p>
            <a:pPr marL="285750" indent="-285750">
              <a:buFont typeface="Arial" panose="020B0604020202020204" pitchFamily="34" charset="0"/>
              <a:buChar char="•"/>
            </a:pPr>
            <a:r>
              <a:rPr lang="en-US" dirty="0">
                <a:latin typeface="Aptos" panose="020B0004020202020204" pitchFamily="34" charset="0"/>
              </a:rPr>
              <a:t>Play dough art.</a:t>
            </a:r>
          </a:p>
          <a:p>
            <a:pPr marL="285750" indent="-285750">
              <a:buFont typeface="Arial" panose="020B0604020202020204" pitchFamily="34" charset="0"/>
              <a:buChar char="•"/>
            </a:pPr>
            <a:endParaRPr lang="en-US" dirty="0">
              <a:latin typeface="Aptos" panose="020B0004020202020204" pitchFamily="34" charset="0"/>
            </a:endParaRPr>
          </a:p>
          <a:p>
            <a:pPr marL="285750" indent="-285750">
              <a:buFont typeface="Arial" panose="020B0604020202020204" pitchFamily="34" charset="0"/>
              <a:buChar char="•"/>
            </a:pPr>
            <a:endParaRPr lang="en-US" dirty="0">
              <a:latin typeface="Aptos" panose="020B0004020202020204" pitchFamily="34" charset="0"/>
            </a:endParaRPr>
          </a:p>
          <a:p>
            <a:pPr marL="285750" indent="-285750">
              <a:buFont typeface="Arial" panose="020B0604020202020204" pitchFamily="34" charset="0"/>
              <a:buChar char="•"/>
            </a:pPr>
            <a:r>
              <a:rPr lang="en-US" dirty="0">
                <a:latin typeface="Aptos" panose="020B0004020202020204" pitchFamily="34" charset="0"/>
              </a:rPr>
              <a:t>Relaxing technique</a:t>
            </a:r>
          </a:p>
        </p:txBody>
      </p:sp>
    </p:spTree>
    <p:extLst>
      <p:ext uri="{BB962C8B-B14F-4D97-AF65-F5344CB8AC3E}">
        <p14:creationId xmlns:p14="http://schemas.microsoft.com/office/powerpoint/2010/main" val="3136913080"/>
      </p:ext>
    </p:extLst>
  </p:cSld>
  <p:clrMapOvr>
    <a:masterClrMapping/>
  </p:clrMapOvr>
</p:sld>
</file>

<file path=ppt/theme/theme1.xml><?xml version="1.0" encoding="utf-8"?>
<a:theme xmlns:a="http://schemas.openxmlformats.org/drawingml/2006/main" name="Tema de Office">
  <a:themeElements>
    <a:clrScheme name="UDC">
      <a:dk1>
        <a:sysClr val="windowText" lastClr="000000"/>
      </a:dk1>
      <a:lt1>
        <a:sysClr val="window" lastClr="FFFFFF"/>
      </a:lt1>
      <a:dk2>
        <a:srgbClr val="C6007E"/>
      </a:dk2>
      <a:lt2>
        <a:srgbClr val="F8F8F8"/>
      </a:lt2>
      <a:accent1>
        <a:srgbClr val="9E0065"/>
      </a:accent1>
      <a:accent2>
        <a:srgbClr val="C6007E"/>
      </a:accent2>
      <a:accent3>
        <a:srgbClr val="636363"/>
      </a:accent3>
      <a:accent4>
        <a:srgbClr val="EFA94A"/>
      </a:accent4>
      <a:accent5>
        <a:srgbClr val="800080"/>
      </a:accent5>
      <a:accent6>
        <a:srgbClr val="181818"/>
      </a:accent6>
      <a:hlink>
        <a:srgbClr val="C6007E"/>
      </a:hlink>
      <a:folHlink>
        <a:srgbClr val="636363"/>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1214</TotalTime>
  <Words>684</Words>
  <Application>Microsoft Office PowerPoint</Application>
  <PresentationFormat>Panorámica</PresentationFormat>
  <Paragraphs>107</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Aptos</vt:lpstr>
      <vt:lpstr>Arial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Aula</dc:creator>
  <cp:lastModifiedBy>Prof_Movilla</cp:lastModifiedBy>
  <cp:revision>20</cp:revision>
  <dcterms:created xsi:type="dcterms:W3CDTF">2024-05-20T16:09:08Z</dcterms:created>
  <dcterms:modified xsi:type="dcterms:W3CDTF">2024-10-01T07:40:33Z</dcterms:modified>
</cp:coreProperties>
</file>